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1" r:id="rId1"/>
  </p:sldMasterIdLst>
  <p:sldIdLst>
    <p:sldId id="256" r:id="rId2"/>
    <p:sldId id="257" r:id="rId3"/>
    <p:sldId id="258" r:id="rId4"/>
    <p:sldId id="259" r:id="rId5"/>
    <p:sldId id="268" r:id="rId6"/>
    <p:sldId id="269" r:id="rId7"/>
    <p:sldId id="260" r:id="rId8"/>
    <p:sldId id="262" r:id="rId9"/>
    <p:sldId id="264" r:id="rId10"/>
    <p:sldId id="265" r:id="rId11"/>
    <p:sldId id="266" r:id="rId12"/>
    <p:sldId id="263" r:id="rId13"/>
    <p:sldId id="267"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8B1F45-9F83-4AAF-B948-AB2EBA95AAD6}" v="1386" dt="2023-10-16T17:58:21.223"/>
    <p1510:client id="{55B669EE-1A4C-489D-96A9-0E992C137123}" v="194" dt="2023-10-17T06:46:38.439"/>
    <p1510:client id="{694A4447-69DF-4FA4-94E4-68E83BD91D86}" v="1076" dt="2023-10-15T19:43:41.657"/>
    <p1510:client id="{D1A79651-D6D2-49E5-B1BA-69D3BF3D2130}" v="301" dt="2023-10-16T18:26:05.0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p:scale>
          <a:sx n="81" d="100"/>
          <a:sy n="81" d="100"/>
        </p:scale>
        <p:origin x="-9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svg"/><Relationship Id="rId1" Type="http://schemas.openxmlformats.org/officeDocument/2006/relationships/image" Target="../media/image11.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svg"/><Relationship Id="rId1" Type="http://schemas.openxmlformats.org/officeDocument/2006/relationships/image" Target="../media/image11.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80B495-3E6C-4835-8BD6-809216094F84}"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1DD7D01A-B4E6-4DD7-B68E-A89317F7CDC6}">
      <dgm:prSet/>
      <dgm:spPr/>
      <dgm:t>
        <a:bodyPr/>
        <a:lstStyle/>
        <a:p>
          <a:r>
            <a:rPr lang="en-US"/>
            <a:t>Credit card fraud falls into two basic categories: </a:t>
          </a:r>
        </a:p>
      </dgm:t>
    </dgm:pt>
    <dgm:pt modelId="{C8D99654-F538-46CD-9E6E-E69BB6AC8F7A}" type="parTrans" cxnId="{0416C5B5-58AA-4636-A2C6-EFB62F0468B6}">
      <dgm:prSet/>
      <dgm:spPr/>
      <dgm:t>
        <a:bodyPr/>
        <a:lstStyle/>
        <a:p>
          <a:endParaRPr lang="en-US"/>
        </a:p>
      </dgm:t>
    </dgm:pt>
    <dgm:pt modelId="{AD694EB7-7445-45A7-B2B5-64B25C21CFBC}" type="sibTrans" cxnId="{0416C5B5-58AA-4636-A2C6-EFB62F0468B6}">
      <dgm:prSet/>
      <dgm:spPr/>
      <dgm:t>
        <a:bodyPr/>
        <a:lstStyle/>
        <a:p>
          <a:endParaRPr lang="en-US"/>
        </a:p>
      </dgm:t>
    </dgm:pt>
    <dgm:pt modelId="{530CFD95-A293-4928-8D99-847A06FA58DA}">
      <dgm:prSet/>
      <dgm:spPr/>
      <dgm:t>
        <a:bodyPr/>
        <a:lstStyle/>
        <a:p>
          <a:r>
            <a:rPr lang="en-US"/>
            <a:t>1)  Card present fraud</a:t>
          </a:r>
        </a:p>
      </dgm:t>
    </dgm:pt>
    <dgm:pt modelId="{08853C0F-400D-4F02-9857-199F4953A1BB}" type="parTrans" cxnId="{D568BCA8-E1D2-4B66-A2A5-56456D052752}">
      <dgm:prSet/>
      <dgm:spPr/>
      <dgm:t>
        <a:bodyPr/>
        <a:lstStyle/>
        <a:p>
          <a:endParaRPr lang="en-US"/>
        </a:p>
      </dgm:t>
    </dgm:pt>
    <dgm:pt modelId="{7C817D1E-CDB0-4EA9-8943-1E0E1754C3D0}" type="sibTrans" cxnId="{D568BCA8-E1D2-4B66-A2A5-56456D052752}">
      <dgm:prSet/>
      <dgm:spPr/>
      <dgm:t>
        <a:bodyPr/>
        <a:lstStyle/>
        <a:p>
          <a:endParaRPr lang="en-US"/>
        </a:p>
      </dgm:t>
    </dgm:pt>
    <dgm:pt modelId="{85E082D9-43EB-4157-A1DE-2EF3924A5B29}">
      <dgm:prSet/>
      <dgm:spPr/>
      <dgm:t>
        <a:bodyPr/>
        <a:lstStyle/>
        <a:p>
          <a:r>
            <a:rPr lang="en-US"/>
            <a:t>2)  Card-not-present fraud</a:t>
          </a:r>
        </a:p>
      </dgm:t>
    </dgm:pt>
    <dgm:pt modelId="{A5D51C63-DBCF-4E98-8B6F-72532FFA59AC}" type="parTrans" cxnId="{E49F3FB5-684F-454F-ABB1-4691BDCB4241}">
      <dgm:prSet/>
      <dgm:spPr/>
      <dgm:t>
        <a:bodyPr/>
        <a:lstStyle/>
        <a:p>
          <a:endParaRPr lang="en-US"/>
        </a:p>
      </dgm:t>
    </dgm:pt>
    <dgm:pt modelId="{C24F3EDF-8BBA-4B78-8274-3A099E6C6EDC}" type="sibTrans" cxnId="{E49F3FB5-684F-454F-ABB1-4691BDCB4241}">
      <dgm:prSet/>
      <dgm:spPr/>
      <dgm:t>
        <a:bodyPr/>
        <a:lstStyle/>
        <a:p>
          <a:endParaRPr lang="en-US"/>
        </a:p>
      </dgm:t>
    </dgm:pt>
    <dgm:pt modelId="{740A4346-B116-42E0-90BD-4B70BC20D091}" type="pres">
      <dgm:prSet presAssocID="{E080B495-3E6C-4835-8BD6-809216094F84}" presName="Name0" presStyleCnt="0">
        <dgm:presLayoutVars>
          <dgm:dir/>
          <dgm:animLvl val="lvl"/>
          <dgm:resizeHandles val="exact"/>
        </dgm:presLayoutVars>
      </dgm:prSet>
      <dgm:spPr/>
      <dgm:t>
        <a:bodyPr/>
        <a:lstStyle/>
        <a:p>
          <a:endParaRPr lang="en-IN"/>
        </a:p>
      </dgm:t>
    </dgm:pt>
    <dgm:pt modelId="{26E14FA6-475C-4406-A007-931DE9206510}" type="pres">
      <dgm:prSet presAssocID="{1DD7D01A-B4E6-4DD7-B68E-A89317F7CDC6}" presName="linNode" presStyleCnt="0"/>
      <dgm:spPr/>
    </dgm:pt>
    <dgm:pt modelId="{1D05FEB6-B614-4414-8DDF-A6D8943127DC}" type="pres">
      <dgm:prSet presAssocID="{1DD7D01A-B4E6-4DD7-B68E-A89317F7CDC6}" presName="parentText" presStyleLbl="node1" presStyleIdx="0" presStyleCnt="3">
        <dgm:presLayoutVars>
          <dgm:chMax val="1"/>
          <dgm:bulletEnabled val="1"/>
        </dgm:presLayoutVars>
      </dgm:prSet>
      <dgm:spPr/>
      <dgm:t>
        <a:bodyPr/>
        <a:lstStyle/>
        <a:p>
          <a:endParaRPr lang="en-IN"/>
        </a:p>
      </dgm:t>
    </dgm:pt>
    <dgm:pt modelId="{AEA752CA-646A-4175-A6CE-328E0C01476A}" type="pres">
      <dgm:prSet presAssocID="{AD694EB7-7445-45A7-B2B5-64B25C21CFBC}" presName="sp" presStyleCnt="0"/>
      <dgm:spPr/>
    </dgm:pt>
    <dgm:pt modelId="{AE566A2B-A426-4347-A563-4FDAABB38511}" type="pres">
      <dgm:prSet presAssocID="{530CFD95-A293-4928-8D99-847A06FA58DA}" presName="linNode" presStyleCnt="0"/>
      <dgm:spPr/>
    </dgm:pt>
    <dgm:pt modelId="{BAAF05FF-CBE7-4A5D-B302-9501D69254D1}" type="pres">
      <dgm:prSet presAssocID="{530CFD95-A293-4928-8D99-847A06FA58DA}" presName="parentText" presStyleLbl="node1" presStyleIdx="1" presStyleCnt="3">
        <dgm:presLayoutVars>
          <dgm:chMax val="1"/>
          <dgm:bulletEnabled val="1"/>
        </dgm:presLayoutVars>
      </dgm:prSet>
      <dgm:spPr/>
      <dgm:t>
        <a:bodyPr/>
        <a:lstStyle/>
        <a:p>
          <a:endParaRPr lang="en-IN"/>
        </a:p>
      </dgm:t>
    </dgm:pt>
    <dgm:pt modelId="{953D0EF5-D945-49BF-87C8-1B045912A6DC}" type="pres">
      <dgm:prSet presAssocID="{7C817D1E-CDB0-4EA9-8943-1E0E1754C3D0}" presName="sp" presStyleCnt="0"/>
      <dgm:spPr/>
    </dgm:pt>
    <dgm:pt modelId="{0B2EB3BE-D0F6-4959-84CD-1C0C4B10BA0D}" type="pres">
      <dgm:prSet presAssocID="{85E082D9-43EB-4157-A1DE-2EF3924A5B29}" presName="linNode" presStyleCnt="0"/>
      <dgm:spPr/>
    </dgm:pt>
    <dgm:pt modelId="{D23AF1F3-7649-4E51-9C1F-7EA12482A23C}" type="pres">
      <dgm:prSet presAssocID="{85E082D9-43EB-4157-A1DE-2EF3924A5B29}" presName="parentText" presStyleLbl="node1" presStyleIdx="2" presStyleCnt="3">
        <dgm:presLayoutVars>
          <dgm:chMax val="1"/>
          <dgm:bulletEnabled val="1"/>
        </dgm:presLayoutVars>
      </dgm:prSet>
      <dgm:spPr/>
      <dgm:t>
        <a:bodyPr/>
        <a:lstStyle/>
        <a:p>
          <a:endParaRPr lang="en-IN"/>
        </a:p>
      </dgm:t>
    </dgm:pt>
  </dgm:ptLst>
  <dgm:cxnLst>
    <dgm:cxn modelId="{D568BCA8-E1D2-4B66-A2A5-56456D052752}" srcId="{E080B495-3E6C-4835-8BD6-809216094F84}" destId="{530CFD95-A293-4928-8D99-847A06FA58DA}" srcOrd="1" destOrd="0" parTransId="{08853C0F-400D-4F02-9857-199F4953A1BB}" sibTransId="{7C817D1E-CDB0-4EA9-8943-1E0E1754C3D0}"/>
    <dgm:cxn modelId="{0416C5B5-58AA-4636-A2C6-EFB62F0468B6}" srcId="{E080B495-3E6C-4835-8BD6-809216094F84}" destId="{1DD7D01A-B4E6-4DD7-B68E-A89317F7CDC6}" srcOrd="0" destOrd="0" parTransId="{C8D99654-F538-46CD-9E6E-E69BB6AC8F7A}" sibTransId="{AD694EB7-7445-45A7-B2B5-64B25C21CFBC}"/>
    <dgm:cxn modelId="{6722EE42-1F08-4F3A-B8C5-144B57607F9B}" type="presOf" srcId="{530CFD95-A293-4928-8D99-847A06FA58DA}" destId="{BAAF05FF-CBE7-4A5D-B302-9501D69254D1}" srcOrd="0" destOrd="0" presId="urn:microsoft.com/office/officeart/2005/8/layout/vList5"/>
    <dgm:cxn modelId="{9A322537-5FAA-4D85-BE08-6885545C7152}" type="presOf" srcId="{1DD7D01A-B4E6-4DD7-B68E-A89317F7CDC6}" destId="{1D05FEB6-B614-4414-8DDF-A6D8943127DC}" srcOrd="0" destOrd="0" presId="urn:microsoft.com/office/officeart/2005/8/layout/vList5"/>
    <dgm:cxn modelId="{E49F3FB5-684F-454F-ABB1-4691BDCB4241}" srcId="{E080B495-3E6C-4835-8BD6-809216094F84}" destId="{85E082D9-43EB-4157-A1DE-2EF3924A5B29}" srcOrd="2" destOrd="0" parTransId="{A5D51C63-DBCF-4E98-8B6F-72532FFA59AC}" sibTransId="{C24F3EDF-8BBA-4B78-8274-3A099E6C6EDC}"/>
    <dgm:cxn modelId="{444E61F4-D8B2-426F-AF23-0B6F8AA78B76}" type="presOf" srcId="{E080B495-3E6C-4835-8BD6-809216094F84}" destId="{740A4346-B116-42E0-90BD-4B70BC20D091}" srcOrd="0" destOrd="0" presId="urn:microsoft.com/office/officeart/2005/8/layout/vList5"/>
    <dgm:cxn modelId="{76F2F0EB-B606-4A58-8807-88241A81B870}" type="presOf" srcId="{85E082D9-43EB-4157-A1DE-2EF3924A5B29}" destId="{D23AF1F3-7649-4E51-9C1F-7EA12482A23C}" srcOrd="0" destOrd="0" presId="urn:microsoft.com/office/officeart/2005/8/layout/vList5"/>
    <dgm:cxn modelId="{7E6BC076-4836-45C0-A609-94BF8EF879BE}" type="presParOf" srcId="{740A4346-B116-42E0-90BD-4B70BC20D091}" destId="{26E14FA6-475C-4406-A007-931DE9206510}" srcOrd="0" destOrd="0" presId="urn:microsoft.com/office/officeart/2005/8/layout/vList5"/>
    <dgm:cxn modelId="{1E12C471-48B7-4E09-9A86-82F4EB24DD59}" type="presParOf" srcId="{26E14FA6-475C-4406-A007-931DE9206510}" destId="{1D05FEB6-B614-4414-8DDF-A6D8943127DC}" srcOrd="0" destOrd="0" presId="urn:microsoft.com/office/officeart/2005/8/layout/vList5"/>
    <dgm:cxn modelId="{FEA13FF9-C80F-4090-88C0-7FB1EE5B23DE}" type="presParOf" srcId="{740A4346-B116-42E0-90BD-4B70BC20D091}" destId="{AEA752CA-646A-4175-A6CE-328E0C01476A}" srcOrd="1" destOrd="0" presId="urn:microsoft.com/office/officeart/2005/8/layout/vList5"/>
    <dgm:cxn modelId="{54E6EA77-206E-4774-830E-E22FCAB0412A}" type="presParOf" srcId="{740A4346-B116-42E0-90BD-4B70BC20D091}" destId="{AE566A2B-A426-4347-A563-4FDAABB38511}" srcOrd="2" destOrd="0" presId="urn:microsoft.com/office/officeart/2005/8/layout/vList5"/>
    <dgm:cxn modelId="{6D118E9B-9350-41A0-8233-99A40D4246F7}" type="presParOf" srcId="{AE566A2B-A426-4347-A563-4FDAABB38511}" destId="{BAAF05FF-CBE7-4A5D-B302-9501D69254D1}" srcOrd="0" destOrd="0" presId="urn:microsoft.com/office/officeart/2005/8/layout/vList5"/>
    <dgm:cxn modelId="{396FD3D5-B86A-4815-ABD0-1D0103F3DBB9}" type="presParOf" srcId="{740A4346-B116-42E0-90BD-4B70BC20D091}" destId="{953D0EF5-D945-49BF-87C8-1B045912A6DC}" srcOrd="3" destOrd="0" presId="urn:microsoft.com/office/officeart/2005/8/layout/vList5"/>
    <dgm:cxn modelId="{C8BA8CDB-DBA1-472E-AD01-A96F71913C44}" type="presParOf" srcId="{740A4346-B116-42E0-90BD-4B70BC20D091}" destId="{0B2EB3BE-D0F6-4959-84CD-1C0C4B10BA0D}" srcOrd="4" destOrd="0" presId="urn:microsoft.com/office/officeart/2005/8/layout/vList5"/>
    <dgm:cxn modelId="{8A6B26CE-CE7A-4325-9744-D559B7B66C39}" type="presParOf" srcId="{0B2EB3BE-D0F6-4959-84CD-1C0C4B10BA0D}" destId="{D23AF1F3-7649-4E51-9C1F-7EA12482A23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633235-676A-401B-B07C-87378E07BF4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3713FA8-1E1E-4BE5-9CAD-1D4DE61D8D49}">
      <dgm:prSet/>
      <dgm:spPr/>
      <dgm:t>
        <a:bodyPr/>
        <a:lstStyle/>
        <a:p>
          <a:pPr>
            <a:lnSpc>
              <a:spcPct val="100000"/>
            </a:lnSpc>
          </a:pPr>
          <a:r>
            <a:rPr lang="en-US"/>
            <a:t>Building a neural network model for fraud prediction.</a:t>
          </a:r>
        </a:p>
      </dgm:t>
    </dgm:pt>
    <dgm:pt modelId="{A90C2826-F2AB-461B-BF3B-F71120D41332}" type="parTrans" cxnId="{8921D9C3-ADFB-4B51-892E-F9174C0BF3B6}">
      <dgm:prSet/>
      <dgm:spPr/>
      <dgm:t>
        <a:bodyPr/>
        <a:lstStyle/>
        <a:p>
          <a:endParaRPr lang="en-US"/>
        </a:p>
      </dgm:t>
    </dgm:pt>
    <dgm:pt modelId="{E4946C82-77E7-4630-BDE0-9754B33AE7CA}" type="sibTrans" cxnId="{8921D9C3-ADFB-4B51-892E-F9174C0BF3B6}">
      <dgm:prSet/>
      <dgm:spPr/>
      <dgm:t>
        <a:bodyPr/>
        <a:lstStyle/>
        <a:p>
          <a:endParaRPr lang="en-US"/>
        </a:p>
      </dgm:t>
    </dgm:pt>
    <dgm:pt modelId="{5D66A937-3A13-4FC4-9A7B-76F708F8EB2E}">
      <dgm:prSet/>
      <dgm:spPr/>
      <dgm:t>
        <a:bodyPr/>
        <a:lstStyle/>
        <a:p>
          <a:pPr>
            <a:lnSpc>
              <a:spcPct val="100000"/>
            </a:lnSpc>
          </a:pPr>
          <a:r>
            <a:rPr lang="en-US"/>
            <a:t>Training the model using labeled data and an appropriate loss function.</a:t>
          </a:r>
        </a:p>
      </dgm:t>
    </dgm:pt>
    <dgm:pt modelId="{3693778E-3334-41EC-B508-E1FA2AFB8927}" type="parTrans" cxnId="{EE9CD3B0-60F9-4A47-A169-3F6A7130A67D}">
      <dgm:prSet/>
      <dgm:spPr/>
      <dgm:t>
        <a:bodyPr/>
        <a:lstStyle/>
        <a:p>
          <a:endParaRPr lang="en-US"/>
        </a:p>
      </dgm:t>
    </dgm:pt>
    <dgm:pt modelId="{04F99DD7-0B0D-4E7F-BCAB-90BEDB537FE5}" type="sibTrans" cxnId="{EE9CD3B0-60F9-4A47-A169-3F6A7130A67D}">
      <dgm:prSet/>
      <dgm:spPr/>
      <dgm:t>
        <a:bodyPr/>
        <a:lstStyle/>
        <a:p>
          <a:endParaRPr lang="en-US"/>
        </a:p>
      </dgm:t>
    </dgm:pt>
    <dgm:pt modelId="{AAFA556C-7AD0-4A4D-99B8-E2528E98BBD5}" type="pres">
      <dgm:prSet presAssocID="{6C633235-676A-401B-B07C-87378E07BF45}" presName="root" presStyleCnt="0">
        <dgm:presLayoutVars>
          <dgm:dir/>
          <dgm:resizeHandles val="exact"/>
        </dgm:presLayoutVars>
      </dgm:prSet>
      <dgm:spPr/>
      <dgm:t>
        <a:bodyPr/>
        <a:lstStyle/>
        <a:p>
          <a:endParaRPr lang="en-IN"/>
        </a:p>
      </dgm:t>
    </dgm:pt>
    <dgm:pt modelId="{0EC52B77-40DC-4B0A-AF1A-D9F3BC7E0565}" type="pres">
      <dgm:prSet presAssocID="{33713FA8-1E1E-4BE5-9CAD-1D4DE61D8D49}" presName="compNode" presStyleCnt="0"/>
      <dgm:spPr/>
    </dgm:pt>
    <dgm:pt modelId="{3172DF22-D18E-425F-9028-F14AD339B120}" type="pres">
      <dgm:prSet presAssocID="{33713FA8-1E1E-4BE5-9CAD-1D4DE61D8D4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Head with Gears"/>
        </a:ext>
      </dgm:extLst>
    </dgm:pt>
    <dgm:pt modelId="{53D4FCC6-B8A7-4BAD-9FE8-9193044C3DAF}" type="pres">
      <dgm:prSet presAssocID="{33713FA8-1E1E-4BE5-9CAD-1D4DE61D8D49}" presName="spaceRect" presStyleCnt="0"/>
      <dgm:spPr/>
    </dgm:pt>
    <dgm:pt modelId="{B1294ECB-0B9B-4C65-8BA2-0FADDE1EA760}" type="pres">
      <dgm:prSet presAssocID="{33713FA8-1E1E-4BE5-9CAD-1D4DE61D8D49}" presName="textRect" presStyleLbl="revTx" presStyleIdx="0" presStyleCnt="2">
        <dgm:presLayoutVars>
          <dgm:chMax val="1"/>
          <dgm:chPref val="1"/>
        </dgm:presLayoutVars>
      </dgm:prSet>
      <dgm:spPr/>
      <dgm:t>
        <a:bodyPr/>
        <a:lstStyle/>
        <a:p>
          <a:endParaRPr lang="en-IN"/>
        </a:p>
      </dgm:t>
    </dgm:pt>
    <dgm:pt modelId="{B3E302F8-FD6B-417F-9A5C-BF8003DC15F1}" type="pres">
      <dgm:prSet presAssocID="{E4946C82-77E7-4630-BDE0-9754B33AE7CA}" presName="sibTrans" presStyleCnt="0"/>
      <dgm:spPr/>
    </dgm:pt>
    <dgm:pt modelId="{20FDC327-3B27-4B14-9032-E7CE51811A23}" type="pres">
      <dgm:prSet presAssocID="{5D66A937-3A13-4FC4-9A7B-76F708F8EB2E}" presName="compNode" presStyleCnt="0"/>
      <dgm:spPr/>
    </dgm:pt>
    <dgm:pt modelId="{79ECDAC5-2DBE-46D2-AD31-E4E39393FD95}" type="pres">
      <dgm:prSet presAssocID="{5D66A937-3A13-4FC4-9A7B-76F708F8EB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Database"/>
        </a:ext>
      </dgm:extLst>
    </dgm:pt>
    <dgm:pt modelId="{25774F18-6348-42CB-97CC-515A7295A958}" type="pres">
      <dgm:prSet presAssocID="{5D66A937-3A13-4FC4-9A7B-76F708F8EB2E}" presName="spaceRect" presStyleCnt="0"/>
      <dgm:spPr/>
    </dgm:pt>
    <dgm:pt modelId="{0FD3EF0E-CEE0-4A3F-8F87-AC86614C48FF}" type="pres">
      <dgm:prSet presAssocID="{5D66A937-3A13-4FC4-9A7B-76F708F8EB2E}" presName="textRect" presStyleLbl="revTx" presStyleIdx="1" presStyleCnt="2">
        <dgm:presLayoutVars>
          <dgm:chMax val="1"/>
          <dgm:chPref val="1"/>
        </dgm:presLayoutVars>
      </dgm:prSet>
      <dgm:spPr/>
      <dgm:t>
        <a:bodyPr/>
        <a:lstStyle/>
        <a:p>
          <a:endParaRPr lang="en-IN"/>
        </a:p>
      </dgm:t>
    </dgm:pt>
  </dgm:ptLst>
  <dgm:cxnLst>
    <dgm:cxn modelId="{642C17D0-86C4-49BE-A0EF-5E706472980D}" type="presOf" srcId="{33713FA8-1E1E-4BE5-9CAD-1D4DE61D8D49}" destId="{B1294ECB-0B9B-4C65-8BA2-0FADDE1EA760}" srcOrd="0" destOrd="0" presId="urn:microsoft.com/office/officeart/2018/2/layout/IconLabelList"/>
    <dgm:cxn modelId="{0DD8AA7D-4147-455A-BBD1-41604BB44B9C}" type="presOf" srcId="{5D66A937-3A13-4FC4-9A7B-76F708F8EB2E}" destId="{0FD3EF0E-CEE0-4A3F-8F87-AC86614C48FF}" srcOrd="0" destOrd="0" presId="urn:microsoft.com/office/officeart/2018/2/layout/IconLabelList"/>
    <dgm:cxn modelId="{8921D9C3-ADFB-4B51-892E-F9174C0BF3B6}" srcId="{6C633235-676A-401B-B07C-87378E07BF45}" destId="{33713FA8-1E1E-4BE5-9CAD-1D4DE61D8D49}" srcOrd="0" destOrd="0" parTransId="{A90C2826-F2AB-461B-BF3B-F71120D41332}" sibTransId="{E4946C82-77E7-4630-BDE0-9754B33AE7CA}"/>
    <dgm:cxn modelId="{EE9CD3B0-60F9-4A47-A169-3F6A7130A67D}" srcId="{6C633235-676A-401B-B07C-87378E07BF45}" destId="{5D66A937-3A13-4FC4-9A7B-76F708F8EB2E}" srcOrd="1" destOrd="0" parTransId="{3693778E-3334-41EC-B508-E1FA2AFB8927}" sibTransId="{04F99DD7-0B0D-4E7F-BCAB-90BEDB537FE5}"/>
    <dgm:cxn modelId="{B7B20039-85DD-4A99-83E5-7F6C0C251000}" type="presOf" srcId="{6C633235-676A-401B-B07C-87378E07BF45}" destId="{AAFA556C-7AD0-4A4D-99B8-E2528E98BBD5}" srcOrd="0" destOrd="0" presId="urn:microsoft.com/office/officeart/2018/2/layout/IconLabelList"/>
    <dgm:cxn modelId="{770A91F1-694C-44CA-8F70-F1AA55F70593}" type="presParOf" srcId="{AAFA556C-7AD0-4A4D-99B8-E2528E98BBD5}" destId="{0EC52B77-40DC-4B0A-AF1A-D9F3BC7E0565}" srcOrd="0" destOrd="0" presId="urn:microsoft.com/office/officeart/2018/2/layout/IconLabelList"/>
    <dgm:cxn modelId="{9AC5663A-FBDA-44CF-A1A6-A8F31C42741C}" type="presParOf" srcId="{0EC52B77-40DC-4B0A-AF1A-D9F3BC7E0565}" destId="{3172DF22-D18E-425F-9028-F14AD339B120}" srcOrd="0" destOrd="0" presId="urn:microsoft.com/office/officeart/2018/2/layout/IconLabelList"/>
    <dgm:cxn modelId="{74FFF319-91E2-4622-AFDE-D145B32474BA}" type="presParOf" srcId="{0EC52B77-40DC-4B0A-AF1A-D9F3BC7E0565}" destId="{53D4FCC6-B8A7-4BAD-9FE8-9193044C3DAF}" srcOrd="1" destOrd="0" presId="urn:microsoft.com/office/officeart/2018/2/layout/IconLabelList"/>
    <dgm:cxn modelId="{51825670-DB1B-44DB-B857-E7E44C5F3420}" type="presParOf" srcId="{0EC52B77-40DC-4B0A-AF1A-D9F3BC7E0565}" destId="{B1294ECB-0B9B-4C65-8BA2-0FADDE1EA760}" srcOrd="2" destOrd="0" presId="urn:microsoft.com/office/officeart/2018/2/layout/IconLabelList"/>
    <dgm:cxn modelId="{B618424D-BEA2-45D2-B7D9-A621379F6B31}" type="presParOf" srcId="{AAFA556C-7AD0-4A4D-99B8-E2528E98BBD5}" destId="{B3E302F8-FD6B-417F-9A5C-BF8003DC15F1}" srcOrd="1" destOrd="0" presId="urn:microsoft.com/office/officeart/2018/2/layout/IconLabelList"/>
    <dgm:cxn modelId="{61D74874-5C9D-432A-8B8C-A8E38A34045D}" type="presParOf" srcId="{AAFA556C-7AD0-4A4D-99B8-E2528E98BBD5}" destId="{20FDC327-3B27-4B14-9032-E7CE51811A23}" srcOrd="2" destOrd="0" presId="urn:microsoft.com/office/officeart/2018/2/layout/IconLabelList"/>
    <dgm:cxn modelId="{1ABC038B-4742-480B-8277-572C1ADB1CE3}" type="presParOf" srcId="{20FDC327-3B27-4B14-9032-E7CE51811A23}" destId="{79ECDAC5-2DBE-46D2-AD31-E4E39393FD95}" srcOrd="0" destOrd="0" presId="urn:microsoft.com/office/officeart/2018/2/layout/IconLabelList"/>
    <dgm:cxn modelId="{BEF275F7-0073-475F-A41F-9B09186D7EBD}" type="presParOf" srcId="{20FDC327-3B27-4B14-9032-E7CE51811A23}" destId="{25774F18-6348-42CB-97CC-515A7295A958}" srcOrd="1" destOrd="0" presId="urn:microsoft.com/office/officeart/2018/2/layout/IconLabelList"/>
    <dgm:cxn modelId="{552723DA-606A-44B0-864D-A650D5A46546}" type="presParOf" srcId="{20FDC327-3B27-4B14-9032-E7CE51811A23}" destId="{0FD3EF0E-CEE0-4A3F-8F87-AC86614C48F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48BD73-C1C2-4CCD-AB6C-F5810A856B6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80004FB-760A-49B5-85CD-7DABDB1CCB51}">
      <dgm:prSet/>
      <dgm:spPr/>
      <dgm:t>
        <a:bodyPr/>
        <a:lstStyle/>
        <a:p>
          <a:r>
            <a:rPr lang="en-US"/>
            <a:t>Examining transaction networks and relationships to identify</a:t>
          </a:r>
        </a:p>
      </dgm:t>
    </dgm:pt>
    <dgm:pt modelId="{0AB221A4-9F5D-4297-9B37-0DE5A2EAD849}" type="parTrans" cxnId="{D2E3433F-5E2B-4A29-8920-74CCA9D09FC5}">
      <dgm:prSet/>
      <dgm:spPr/>
      <dgm:t>
        <a:bodyPr/>
        <a:lstStyle/>
        <a:p>
          <a:endParaRPr lang="en-US"/>
        </a:p>
      </dgm:t>
    </dgm:pt>
    <dgm:pt modelId="{527D9274-0470-4BA0-BB5B-2C7F6977F85F}" type="sibTrans" cxnId="{D2E3433F-5E2B-4A29-8920-74CCA9D09FC5}">
      <dgm:prSet/>
      <dgm:spPr/>
      <dgm:t>
        <a:bodyPr/>
        <a:lstStyle/>
        <a:p>
          <a:endParaRPr lang="en-US"/>
        </a:p>
      </dgm:t>
    </dgm:pt>
    <dgm:pt modelId="{BCF7EC86-C297-4D20-92E9-234BD1A4F67E}">
      <dgm:prSet/>
      <dgm:spPr/>
      <dgm:t>
        <a:bodyPr/>
        <a:lstStyle/>
        <a:p>
          <a:r>
            <a:rPr lang="en-US"/>
            <a:t>patterns of fraud, especially in cases of organized fraud rings.</a:t>
          </a:r>
        </a:p>
      </dgm:t>
    </dgm:pt>
    <dgm:pt modelId="{8A13060B-A427-4646-A9C6-376B31599843}" type="parTrans" cxnId="{80BEA622-0FED-4FF6-ACC7-46C4D636D4B5}">
      <dgm:prSet/>
      <dgm:spPr/>
      <dgm:t>
        <a:bodyPr/>
        <a:lstStyle/>
        <a:p>
          <a:endParaRPr lang="en-US"/>
        </a:p>
      </dgm:t>
    </dgm:pt>
    <dgm:pt modelId="{3086C8A3-B0FD-478A-8511-A30942EA637B}" type="sibTrans" cxnId="{80BEA622-0FED-4FF6-ACC7-46C4D636D4B5}">
      <dgm:prSet/>
      <dgm:spPr/>
      <dgm:t>
        <a:bodyPr/>
        <a:lstStyle/>
        <a:p>
          <a:endParaRPr lang="en-US"/>
        </a:p>
      </dgm:t>
    </dgm:pt>
    <dgm:pt modelId="{30CE5D00-7BD6-4E89-9B39-E44E9FCB5624}" type="pres">
      <dgm:prSet presAssocID="{9B48BD73-C1C2-4CCD-AB6C-F5810A856B61}" presName="hierChild1" presStyleCnt="0">
        <dgm:presLayoutVars>
          <dgm:chPref val="1"/>
          <dgm:dir/>
          <dgm:animOne val="branch"/>
          <dgm:animLvl val="lvl"/>
          <dgm:resizeHandles/>
        </dgm:presLayoutVars>
      </dgm:prSet>
      <dgm:spPr/>
      <dgm:t>
        <a:bodyPr/>
        <a:lstStyle/>
        <a:p>
          <a:endParaRPr lang="en-IN"/>
        </a:p>
      </dgm:t>
    </dgm:pt>
    <dgm:pt modelId="{68B4AA11-4BE4-4876-BF7B-D4819D50A257}" type="pres">
      <dgm:prSet presAssocID="{B80004FB-760A-49B5-85CD-7DABDB1CCB51}" presName="hierRoot1" presStyleCnt="0"/>
      <dgm:spPr/>
    </dgm:pt>
    <dgm:pt modelId="{670449EA-E5C6-45E1-9D7E-E1C7D958C4B6}" type="pres">
      <dgm:prSet presAssocID="{B80004FB-760A-49B5-85CD-7DABDB1CCB51}" presName="composite" presStyleCnt="0"/>
      <dgm:spPr/>
    </dgm:pt>
    <dgm:pt modelId="{7A9E46F8-A151-432D-A97D-89172B70AD08}" type="pres">
      <dgm:prSet presAssocID="{B80004FB-760A-49B5-85CD-7DABDB1CCB51}" presName="background" presStyleLbl="node0" presStyleIdx="0" presStyleCnt="2"/>
      <dgm:spPr/>
    </dgm:pt>
    <dgm:pt modelId="{80B95B15-DDD9-4300-876A-A6C34A293703}" type="pres">
      <dgm:prSet presAssocID="{B80004FB-760A-49B5-85CD-7DABDB1CCB51}" presName="text" presStyleLbl="fgAcc0" presStyleIdx="0" presStyleCnt="2">
        <dgm:presLayoutVars>
          <dgm:chPref val="3"/>
        </dgm:presLayoutVars>
      </dgm:prSet>
      <dgm:spPr/>
      <dgm:t>
        <a:bodyPr/>
        <a:lstStyle/>
        <a:p>
          <a:endParaRPr lang="en-IN"/>
        </a:p>
      </dgm:t>
    </dgm:pt>
    <dgm:pt modelId="{7DA9E8D6-1999-49C5-BF99-FFD1B3E58801}" type="pres">
      <dgm:prSet presAssocID="{B80004FB-760A-49B5-85CD-7DABDB1CCB51}" presName="hierChild2" presStyleCnt="0"/>
      <dgm:spPr/>
    </dgm:pt>
    <dgm:pt modelId="{AD7D3425-72C3-4F54-B92D-7CE9F6D78941}" type="pres">
      <dgm:prSet presAssocID="{BCF7EC86-C297-4D20-92E9-234BD1A4F67E}" presName="hierRoot1" presStyleCnt="0"/>
      <dgm:spPr/>
    </dgm:pt>
    <dgm:pt modelId="{67FB0301-9A66-404D-97E4-3E8638726546}" type="pres">
      <dgm:prSet presAssocID="{BCF7EC86-C297-4D20-92E9-234BD1A4F67E}" presName="composite" presStyleCnt="0"/>
      <dgm:spPr/>
    </dgm:pt>
    <dgm:pt modelId="{22BB16E2-1331-41FB-8ED1-0D7DC7A72681}" type="pres">
      <dgm:prSet presAssocID="{BCF7EC86-C297-4D20-92E9-234BD1A4F67E}" presName="background" presStyleLbl="node0" presStyleIdx="1" presStyleCnt="2"/>
      <dgm:spPr/>
    </dgm:pt>
    <dgm:pt modelId="{037E4CE7-08DA-4DD7-B202-3A5DB37E0905}" type="pres">
      <dgm:prSet presAssocID="{BCF7EC86-C297-4D20-92E9-234BD1A4F67E}" presName="text" presStyleLbl="fgAcc0" presStyleIdx="1" presStyleCnt="2">
        <dgm:presLayoutVars>
          <dgm:chPref val="3"/>
        </dgm:presLayoutVars>
      </dgm:prSet>
      <dgm:spPr/>
      <dgm:t>
        <a:bodyPr/>
        <a:lstStyle/>
        <a:p>
          <a:endParaRPr lang="en-IN"/>
        </a:p>
      </dgm:t>
    </dgm:pt>
    <dgm:pt modelId="{06A845A7-DF79-41D8-8395-1CE3768B5E08}" type="pres">
      <dgm:prSet presAssocID="{BCF7EC86-C297-4D20-92E9-234BD1A4F67E}" presName="hierChild2" presStyleCnt="0"/>
      <dgm:spPr/>
    </dgm:pt>
  </dgm:ptLst>
  <dgm:cxnLst>
    <dgm:cxn modelId="{D2E3433F-5E2B-4A29-8920-74CCA9D09FC5}" srcId="{9B48BD73-C1C2-4CCD-AB6C-F5810A856B61}" destId="{B80004FB-760A-49B5-85CD-7DABDB1CCB51}" srcOrd="0" destOrd="0" parTransId="{0AB221A4-9F5D-4297-9B37-0DE5A2EAD849}" sibTransId="{527D9274-0470-4BA0-BB5B-2C7F6977F85F}"/>
    <dgm:cxn modelId="{75F3AE93-1DDE-41D5-AC5D-2F676B541B95}" type="presOf" srcId="{9B48BD73-C1C2-4CCD-AB6C-F5810A856B61}" destId="{30CE5D00-7BD6-4E89-9B39-E44E9FCB5624}" srcOrd="0" destOrd="0" presId="urn:microsoft.com/office/officeart/2005/8/layout/hierarchy1"/>
    <dgm:cxn modelId="{896FCD86-8BC2-4899-BC1B-22890A2C6C53}" type="presOf" srcId="{B80004FB-760A-49B5-85CD-7DABDB1CCB51}" destId="{80B95B15-DDD9-4300-876A-A6C34A293703}" srcOrd="0" destOrd="0" presId="urn:microsoft.com/office/officeart/2005/8/layout/hierarchy1"/>
    <dgm:cxn modelId="{80BEA622-0FED-4FF6-ACC7-46C4D636D4B5}" srcId="{9B48BD73-C1C2-4CCD-AB6C-F5810A856B61}" destId="{BCF7EC86-C297-4D20-92E9-234BD1A4F67E}" srcOrd="1" destOrd="0" parTransId="{8A13060B-A427-4646-A9C6-376B31599843}" sibTransId="{3086C8A3-B0FD-478A-8511-A30942EA637B}"/>
    <dgm:cxn modelId="{23B424A1-7511-47B1-92D6-08E4357F16B0}" type="presOf" srcId="{BCF7EC86-C297-4D20-92E9-234BD1A4F67E}" destId="{037E4CE7-08DA-4DD7-B202-3A5DB37E0905}" srcOrd="0" destOrd="0" presId="urn:microsoft.com/office/officeart/2005/8/layout/hierarchy1"/>
    <dgm:cxn modelId="{FA4FF4AA-A99B-43DA-9F5F-22D53100E9B4}" type="presParOf" srcId="{30CE5D00-7BD6-4E89-9B39-E44E9FCB5624}" destId="{68B4AA11-4BE4-4876-BF7B-D4819D50A257}" srcOrd="0" destOrd="0" presId="urn:microsoft.com/office/officeart/2005/8/layout/hierarchy1"/>
    <dgm:cxn modelId="{0FC0EB7A-B3FD-4325-8DD0-5E8EE379B13E}" type="presParOf" srcId="{68B4AA11-4BE4-4876-BF7B-D4819D50A257}" destId="{670449EA-E5C6-45E1-9D7E-E1C7D958C4B6}" srcOrd="0" destOrd="0" presId="urn:microsoft.com/office/officeart/2005/8/layout/hierarchy1"/>
    <dgm:cxn modelId="{33D5192C-4A4B-4920-9D8B-80CC50BC54DD}" type="presParOf" srcId="{670449EA-E5C6-45E1-9D7E-E1C7D958C4B6}" destId="{7A9E46F8-A151-432D-A97D-89172B70AD08}" srcOrd="0" destOrd="0" presId="urn:microsoft.com/office/officeart/2005/8/layout/hierarchy1"/>
    <dgm:cxn modelId="{727C7DEC-B13A-466A-9DBE-ABA075916EAC}" type="presParOf" srcId="{670449EA-E5C6-45E1-9D7E-E1C7D958C4B6}" destId="{80B95B15-DDD9-4300-876A-A6C34A293703}" srcOrd="1" destOrd="0" presId="urn:microsoft.com/office/officeart/2005/8/layout/hierarchy1"/>
    <dgm:cxn modelId="{FAF84142-2A3D-4CD6-8938-2A427D2CC80F}" type="presParOf" srcId="{68B4AA11-4BE4-4876-BF7B-D4819D50A257}" destId="{7DA9E8D6-1999-49C5-BF99-FFD1B3E58801}" srcOrd="1" destOrd="0" presId="urn:microsoft.com/office/officeart/2005/8/layout/hierarchy1"/>
    <dgm:cxn modelId="{D4C0E10A-8955-4373-AA79-5C027FCA72C5}" type="presParOf" srcId="{30CE5D00-7BD6-4E89-9B39-E44E9FCB5624}" destId="{AD7D3425-72C3-4F54-B92D-7CE9F6D78941}" srcOrd="1" destOrd="0" presId="urn:microsoft.com/office/officeart/2005/8/layout/hierarchy1"/>
    <dgm:cxn modelId="{DAC55285-7563-40E4-BFC5-365926378520}" type="presParOf" srcId="{AD7D3425-72C3-4F54-B92D-7CE9F6D78941}" destId="{67FB0301-9A66-404D-97E4-3E8638726546}" srcOrd="0" destOrd="0" presId="urn:microsoft.com/office/officeart/2005/8/layout/hierarchy1"/>
    <dgm:cxn modelId="{E438C253-801C-40E8-834C-98D68DC3ED6D}" type="presParOf" srcId="{67FB0301-9A66-404D-97E4-3E8638726546}" destId="{22BB16E2-1331-41FB-8ED1-0D7DC7A72681}" srcOrd="0" destOrd="0" presId="urn:microsoft.com/office/officeart/2005/8/layout/hierarchy1"/>
    <dgm:cxn modelId="{6B76E17E-42BF-492D-88FE-7A39E233A72E}" type="presParOf" srcId="{67FB0301-9A66-404D-97E4-3E8638726546}" destId="{037E4CE7-08DA-4DD7-B202-3A5DB37E0905}" srcOrd="1" destOrd="0" presId="urn:microsoft.com/office/officeart/2005/8/layout/hierarchy1"/>
    <dgm:cxn modelId="{8D649837-EAE8-4EF6-BDA4-A739E7661A40}" type="presParOf" srcId="{AD7D3425-72C3-4F54-B92D-7CE9F6D78941}" destId="{06A845A7-DF79-41D8-8395-1CE3768B5E0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5FEB6-B614-4414-8DDF-A6D8943127DC}">
      <dsp:nvSpPr>
        <dsp:cNvPr id="0" name=""/>
        <dsp:cNvSpPr/>
      </dsp:nvSpPr>
      <dsp:spPr>
        <a:xfrm>
          <a:off x="3274758" y="1525"/>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a:t>Credit card fraud falls into two basic categories: </a:t>
          </a:r>
        </a:p>
      </dsp:txBody>
      <dsp:txXfrm>
        <a:off x="3323907" y="50674"/>
        <a:ext cx="3585805" cy="908524"/>
      </dsp:txXfrm>
    </dsp:sp>
    <dsp:sp modelId="{BAAF05FF-CBE7-4A5D-B302-9501D69254D1}">
      <dsp:nvSpPr>
        <dsp:cNvPr id="0" name=""/>
        <dsp:cNvSpPr/>
      </dsp:nvSpPr>
      <dsp:spPr>
        <a:xfrm>
          <a:off x="3274758" y="1058689"/>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a:t>1)  Card present fraud</a:t>
          </a:r>
        </a:p>
      </dsp:txBody>
      <dsp:txXfrm>
        <a:off x="3323907" y="1107838"/>
        <a:ext cx="3585805" cy="908524"/>
      </dsp:txXfrm>
    </dsp:sp>
    <dsp:sp modelId="{D23AF1F3-7649-4E51-9C1F-7EA12482A23C}">
      <dsp:nvSpPr>
        <dsp:cNvPr id="0" name=""/>
        <dsp:cNvSpPr/>
      </dsp:nvSpPr>
      <dsp:spPr>
        <a:xfrm>
          <a:off x="3274758" y="2115852"/>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a:t>2)  Card-not-present fraud</a:t>
          </a:r>
        </a:p>
      </dsp:txBody>
      <dsp:txXfrm>
        <a:off x="3323907" y="2165001"/>
        <a:ext cx="3585805" cy="908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2DF22-D18E-425F-9028-F14AD339B120}">
      <dsp:nvSpPr>
        <dsp:cNvPr id="0" name=""/>
        <dsp:cNvSpPr/>
      </dsp:nvSpPr>
      <dsp:spPr>
        <a:xfrm>
          <a:off x="1499356" y="41187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294ECB-0B9B-4C65-8BA2-0FADDE1EA760}">
      <dsp:nvSpPr>
        <dsp:cNvPr id="0" name=""/>
        <dsp:cNvSpPr/>
      </dsp:nvSpPr>
      <dsp:spPr>
        <a:xfrm>
          <a:off x="311356" y="282620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933450">
            <a:lnSpc>
              <a:spcPct val="100000"/>
            </a:lnSpc>
            <a:spcBef>
              <a:spcPct val="0"/>
            </a:spcBef>
            <a:spcAft>
              <a:spcPct val="35000"/>
            </a:spcAft>
          </a:pPr>
          <a:r>
            <a:rPr lang="en-US" sz="2100" kern="1200"/>
            <a:t>Building a neural network model for fraud prediction.</a:t>
          </a:r>
        </a:p>
      </dsp:txBody>
      <dsp:txXfrm>
        <a:off x="311356" y="2826209"/>
        <a:ext cx="4320000" cy="720000"/>
      </dsp:txXfrm>
    </dsp:sp>
    <dsp:sp modelId="{79ECDAC5-2DBE-46D2-AD31-E4E39393FD95}">
      <dsp:nvSpPr>
        <dsp:cNvPr id="0" name=""/>
        <dsp:cNvSpPr/>
      </dsp:nvSpPr>
      <dsp:spPr>
        <a:xfrm>
          <a:off x="6575356" y="41187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D3EF0E-CEE0-4A3F-8F87-AC86614C48FF}">
      <dsp:nvSpPr>
        <dsp:cNvPr id="0" name=""/>
        <dsp:cNvSpPr/>
      </dsp:nvSpPr>
      <dsp:spPr>
        <a:xfrm>
          <a:off x="5387356" y="282620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933450">
            <a:lnSpc>
              <a:spcPct val="100000"/>
            </a:lnSpc>
            <a:spcBef>
              <a:spcPct val="0"/>
            </a:spcBef>
            <a:spcAft>
              <a:spcPct val="35000"/>
            </a:spcAft>
          </a:pPr>
          <a:r>
            <a:rPr lang="en-US" sz="2100" kern="1200"/>
            <a:t>Training the model using labeled data and an appropriate loss function.</a:t>
          </a:r>
        </a:p>
      </dsp:txBody>
      <dsp:txXfrm>
        <a:off x="5387356" y="2826209"/>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E46F8-A151-432D-A97D-89172B70AD08}">
      <dsp:nvSpPr>
        <dsp:cNvPr id="0" name=""/>
        <dsp:cNvSpPr/>
      </dsp:nvSpPr>
      <dsp:spPr>
        <a:xfrm>
          <a:off x="1031" y="126613"/>
          <a:ext cx="3621101" cy="229939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B95B15-DDD9-4300-876A-A6C34A293703}">
      <dsp:nvSpPr>
        <dsp:cNvPr id="0" name=""/>
        <dsp:cNvSpPr/>
      </dsp:nvSpPr>
      <dsp:spPr>
        <a:xfrm>
          <a:off x="403376" y="508840"/>
          <a:ext cx="3621101" cy="229939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a:t>Examining transaction networks and relationships to identify</a:t>
          </a:r>
        </a:p>
      </dsp:txBody>
      <dsp:txXfrm>
        <a:off x="470723" y="576187"/>
        <a:ext cx="3486407" cy="2164705"/>
      </dsp:txXfrm>
    </dsp:sp>
    <dsp:sp modelId="{22BB16E2-1331-41FB-8ED1-0D7DC7A72681}">
      <dsp:nvSpPr>
        <dsp:cNvPr id="0" name=""/>
        <dsp:cNvSpPr/>
      </dsp:nvSpPr>
      <dsp:spPr>
        <a:xfrm>
          <a:off x="4426822" y="126613"/>
          <a:ext cx="3621101" cy="229939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E4CE7-08DA-4DD7-B202-3A5DB37E0905}">
      <dsp:nvSpPr>
        <dsp:cNvPr id="0" name=""/>
        <dsp:cNvSpPr/>
      </dsp:nvSpPr>
      <dsp:spPr>
        <a:xfrm>
          <a:off x="4829166" y="508840"/>
          <a:ext cx="3621101" cy="229939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a:t>patterns of fraud, especially in cases of organized fraud rings.</a:t>
          </a:r>
        </a:p>
      </dsp:txBody>
      <dsp:txXfrm>
        <a:off x="4896513" y="576187"/>
        <a:ext cx="3486407" cy="216470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dirty="0"/>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92471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2596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386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59103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dirty="0"/>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35645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09976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79112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16780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97186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6822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dirty="0"/>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3546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dirty="0"/>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2854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37936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98505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44324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7736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dirty="0"/>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91993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10/17/2023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7314516"/>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www.creativity103.com/collections/Smoke/slides/smoke_background.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kh-kim.github.io/blog/2019/12/12/Deep-Anomaly-Detection.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hyperlink" Target="https://en.wikipedia.org/wiki/Carding_(fraud)"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nc-nd/3.0/" TargetMode="External"/><Relationship Id="rId2" Type="http://schemas.openxmlformats.org/officeDocument/2006/relationships/hyperlink" Target="https://designthinkingformuseums.net/2016/05/03/managing-up-design-thinking/"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udiocookbook.org/rule-based-electronic-music-repl/"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tats.stackexchange.com/questions/7829/how-to-generate-user-friendly-summaries-of-cluster-analysi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freerangestats.info/blog/2019/07/20/time-series-cv"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www.pngall.com/credit-card-png" TargetMode="External"/><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hyperlink" Target="https://creativecommons.org/licenses/by-nc/3.0/"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xmlns="" id="{5EF08599-3FED-4288-A20D-E7BCAC3B8E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REE IMAGE: Internet Technology Concept | Libreshot Public Domain Photos">
            <a:extLst>
              <a:ext uri="{FF2B5EF4-FFF2-40B4-BE49-F238E27FC236}">
                <a16:creationId xmlns:a16="http://schemas.microsoft.com/office/drawing/2014/main" xmlns="" id="{A50B3850-9357-F060-6566-8A5F21849277}"/>
              </a:ext>
            </a:extLst>
          </p:cNvPr>
          <p:cNvPicPr>
            <a:picLocks noChangeAspect="1"/>
          </p:cNvPicPr>
          <p:nvPr/>
        </p:nvPicPr>
        <p:blipFill rotWithShape="1">
          <a:blip r:embed="rId3"/>
          <a:srcRect t="23556" r="9091" b="1519"/>
          <a:stretch/>
        </p:blipFill>
        <p:spPr>
          <a:xfrm>
            <a:off x="20" y="10"/>
            <a:ext cx="12191980" cy="6857990"/>
          </a:xfrm>
          <a:prstGeom prst="rect">
            <a:avLst/>
          </a:prstGeom>
        </p:spPr>
      </p:pic>
      <p:sp>
        <p:nvSpPr>
          <p:cNvPr id="56" name="Freeform 13">
            <a:extLst>
              <a:ext uri="{FF2B5EF4-FFF2-40B4-BE49-F238E27FC236}">
                <a16:creationId xmlns:a16="http://schemas.microsoft.com/office/drawing/2014/main" xmlns="" id="{C884A6B2-90E9-4BDB-8503-71AC02D395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88366" y="1634067"/>
            <a:ext cx="3678366" cy="3310468"/>
          </a:xfrm>
        </p:spPr>
        <p:txBody>
          <a:bodyPr>
            <a:normAutofit/>
          </a:bodyPr>
          <a:lstStyle/>
          <a:p>
            <a:pPr algn="l"/>
            <a:r>
              <a:rPr lang="en-US" sz="5400" dirty="0">
                <a:solidFill>
                  <a:schemeClr val="bg1"/>
                </a:solidFill>
                <a:latin typeface="Times New Roman"/>
                <a:cs typeface="Times New Roman"/>
              </a:rPr>
              <a:t>APPLIED </a:t>
            </a:r>
            <a:r>
              <a:rPr lang="en-US" sz="5400">
                <a:solidFill>
                  <a:schemeClr val="bg1"/>
                </a:solidFill>
                <a:latin typeface="Times New Roman"/>
              </a:rPr>
              <a:t/>
            </a:r>
            <a:br>
              <a:rPr lang="en-US" sz="5400">
                <a:solidFill>
                  <a:schemeClr val="bg1"/>
                </a:solidFill>
                <a:latin typeface="Times New Roman"/>
              </a:rPr>
            </a:br>
            <a:r>
              <a:rPr lang="en-US" sz="5400" dirty="0">
                <a:solidFill>
                  <a:schemeClr val="bg1"/>
                </a:solidFill>
                <a:latin typeface="Times New Roman"/>
                <a:cs typeface="Times New Roman"/>
              </a:rPr>
              <a:t>DATA </a:t>
            </a:r>
            <a:r>
              <a:rPr lang="en-US" sz="5400">
                <a:solidFill>
                  <a:schemeClr val="bg1"/>
                </a:solidFill>
                <a:latin typeface="Times New Roman"/>
              </a:rPr>
              <a:t/>
            </a:r>
            <a:br>
              <a:rPr lang="en-US" sz="5400">
                <a:solidFill>
                  <a:schemeClr val="bg1"/>
                </a:solidFill>
                <a:latin typeface="Times New Roman"/>
              </a:rPr>
            </a:br>
            <a:r>
              <a:rPr lang="en-US" sz="5400" dirty="0">
                <a:solidFill>
                  <a:schemeClr val="bg1"/>
                </a:solidFill>
                <a:latin typeface="Times New Roman"/>
                <a:cs typeface="Times New Roman"/>
              </a:rPr>
              <a:t>SCIENCE</a:t>
            </a:r>
          </a:p>
        </p:txBody>
      </p:sp>
      <p:sp>
        <p:nvSpPr>
          <p:cNvPr id="3" name="Subtitle 2"/>
          <p:cNvSpPr>
            <a:spLocks noGrp="1"/>
          </p:cNvSpPr>
          <p:nvPr>
            <p:ph type="subTitle" idx="1"/>
          </p:nvPr>
        </p:nvSpPr>
        <p:spPr>
          <a:xfrm>
            <a:off x="1174630" y="4944534"/>
            <a:ext cx="3592103" cy="939799"/>
          </a:xfrm>
        </p:spPr>
        <p:txBody>
          <a:bodyPr>
            <a:normAutofit/>
          </a:bodyPr>
          <a:lstStyle/>
          <a:p>
            <a:pPr algn="l">
              <a:lnSpc>
                <a:spcPct val="90000"/>
              </a:lnSpc>
            </a:pPr>
            <a:r>
              <a:rPr lang="en-US" dirty="0" err="1" smtClean="0">
                <a:solidFill>
                  <a:schemeClr val="bg1"/>
                </a:solidFill>
                <a:latin typeface="Calibri"/>
                <a:cs typeface="Times New Roman"/>
              </a:rPr>
              <a:t>gokul</a:t>
            </a:r>
            <a:endParaRPr lang="en-US" dirty="0">
              <a:solidFill>
                <a:schemeClr val="bg1"/>
              </a:solidFill>
              <a:latin typeface="Calibri"/>
              <a:cs typeface="Times New Roman"/>
            </a:endParaRPr>
          </a:p>
          <a:p>
            <a:pPr algn="l">
              <a:lnSpc>
                <a:spcPct val="90000"/>
              </a:lnSpc>
            </a:pPr>
            <a:r>
              <a:rPr lang="en-US" dirty="0" smtClean="0">
                <a:solidFill>
                  <a:schemeClr val="bg1"/>
                </a:solidFill>
                <a:latin typeface="Calibri"/>
                <a:cs typeface="Times New Roman"/>
              </a:rPr>
              <a:t>VVCET</a:t>
            </a:r>
            <a:endParaRPr lang="en-US" dirty="0">
              <a:solidFill>
                <a:schemeClr val="bg1"/>
              </a:solidFill>
            </a:endParaRPr>
          </a:p>
          <a:p>
            <a:pPr algn="l">
              <a:lnSpc>
                <a:spcPct val="90000"/>
              </a:lnSpc>
            </a:pPr>
            <a:endParaRPr lang="en-US" dirty="0">
              <a:solidFill>
                <a:schemeClr val="bg1"/>
              </a:solidFill>
              <a:latin typeface="Calibri"/>
              <a:ea typeface="Calibri"/>
              <a:cs typeface="Times New Roman"/>
            </a:endParaRPr>
          </a:p>
        </p:txBody>
      </p:sp>
      <p:grpSp>
        <p:nvGrpSpPr>
          <p:cNvPr id="58" name="Group 57">
            <a:extLst>
              <a:ext uri="{FF2B5EF4-FFF2-40B4-BE49-F238E27FC236}">
                <a16:creationId xmlns:a16="http://schemas.microsoft.com/office/drawing/2014/main" xmlns="" id="{E9046BC8-D404-4E7D-9202-A07F3FDD382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864100" y="-4763"/>
            <a:ext cx="5014912" cy="6862763"/>
            <a:chOff x="2928938" y="-4763"/>
            <a:chExt cx="5014912" cy="6862763"/>
          </a:xfrm>
        </p:grpSpPr>
        <p:sp>
          <p:nvSpPr>
            <p:cNvPr id="59" name="Freeform 6">
              <a:extLst>
                <a:ext uri="{FF2B5EF4-FFF2-40B4-BE49-F238E27FC236}">
                  <a16:creationId xmlns:a16="http://schemas.microsoft.com/office/drawing/2014/main" xmlns="" id="{4C202215-4C35-450D-9F60-671C8F8DEB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xmlns="" id="{F1A5BA8A-AEB4-4BCB-B86C-3F6A8E229C7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xmlns="" id="{28AC2443-05F0-41CD-8D4A-63DE144F8B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xmlns="" id="{33E32F17-ED99-4969-B4D6-10A987D736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xmlns="" id="{5599A813-8424-4E53-95CA-85BF5470D6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xmlns="" id="{52431A4F-4662-480B-8AD3-394EACD7ED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chnology 2020 Free Stock Photo - Public Domain Pictures">
            <a:extLst>
              <a:ext uri="{FF2B5EF4-FFF2-40B4-BE49-F238E27FC236}">
                <a16:creationId xmlns:a16="http://schemas.microsoft.com/office/drawing/2014/main" xmlns="" id="{BE8D3EAE-FCD2-05D0-1332-60173D7A2C62}"/>
              </a:ext>
            </a:extLst>
          </p:cNvPr>
          <p:cNvPicPr>
            <a:picLocks noChangeAspect="1"/>
          </p:cNvPicPr>
          <p:nvPr/>
        </p:nvPicPr>
        <p:blipFill rotWithShape="1">
          <a:blip r:embed="rId2">
            <a:duotone>
              <a:schemeClr val="bg2">
                <a:shade val="45000"/>
                <a:satMod val="135000"/>
              </a:schemeClr>
              <a:prstClr val="white"/>
            </a:duotone>
            <a:alphaModFix amt="25000"/>
          </a:blip>
          <a:srcRect t="2715" b="13016"/>
          <a:stretch/>
        </p:blipFill>
        <p:spPr>
          <a:xfrm>
            <a:off x="20" y="10"/>
            <a:ext cx="12191980" cy="6857990"/>
          </a:xfrm>
          <a:prstGeom prst="rect">
            <a:avLst/>
          </a:prstGeom>
        </p:spPr>
      </p:pic>
      <p:sp>
        <p:nvSpPr>
          <p:cNvPr id="17" name="Title 1">
            <a:extLst>
              <a:ext uri="{FF2B5EF4-FFF2-40B4-BE49-F238E27FC236}">
                <a16:creationId xmlns:a16="http://schemas.microsoft.com/office/drawing/2014/main" xmlns="" id="{0D1713DB-26B3-F7CB-DFC9-911B7C85F688}"/>
              </a:ext>
            </a:extLst>
          </p:cNvPr>
          <p:cNvSpPr>
            <a:spLocks noGrp="1"/>
          </p:cNvSpPr>
          <p:nvPr>
            <p:ph type="title"/>
          </p:nvPr>
        </p:nvSpPr>
        <p:spPr>
          <a:xfrm>
            <a:off x="643467" y="639099"/>
            <a:ext cx="3647493" cy="4965833"/>
          </a:xfrm>
        </p:spPr>
        <p:txBody>
          <a:bodyPr>
            <a:normAutofit/>
          </a:bodyPr>
          <a:lstStyle/>
          <a:p>
            <a:pPr algn="r"/>
            <a:r>
              <a:rPr lang="en-US" sz="5000" b="1" dirty="0">
                <a:ea typeface="+mj-lt"/>
                <a:cs typeface="+mj-lt"/>
              </a:rPr>
              <a:t>Real-time Monitoring</a:t>
            </a:r>
            <a:endParaRPr lang="en-US" sz="5000" dirty="0"/>
          </a:p>
        </p:txBody>
      </p:sp>
      <p:cxnSp>
        <p:nvCxnSpPr>
          <p:cNvPr id="13" name="Straight Connector 12">
            <a:extLst>
              <a:ext uri="{FF2B5EF4-FFF2-40B4-BE49-F238E27FC236}">
                <a16:creationId xmlns:a16="http://schemas.microsoft.com/office/drawing/2014/main" xmlns="" id="{3378FF8B-3743-48E1-88E3-F4CADB3DEC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xmlns="" id="{16C9085A-746C-F086-988E-EB9046CD7316}"/>
              </a:ext>
            </a:extLst>
          </p:cNvPr>
          <p:cNvSpPr>
            <a:spLocks noGrp="1"/>
          </p:cNvSpPr>
          <p:nvPr>
            <p:ph idx="1"/>
          </p:nvPr>
        </p:nvSpPr>
        <p:spPr>
          <a:xfrm>
            <a:off x="4979938" y="639099"/>
            <a:ext cx="6591346" cy="5555304"/>
          </a:xfrm>
        </p:spPr>
        <p:txBody>
          <a:bodyPr>
            <a:noAutofit/>
          </a:bodyPr>
          <a:lstStyle/>
          <a:p>
            <a:pPr marL="0" indent="0">
              <a:buNone/>
            </a:pPr>
            <a:r>
              <a:rPr lang="en-US" sz="4000" dirty="0">
                <a:solidFill>
                  <a:srgbClr val="D1D5DB"/>
                </a:solidFill>
              </a:rPr>
              <a:t>To detect fraud in real-time, you can set up an automated system that continuously monitors incoming transactions and applies your trained model to identify anomalies.</a:t>
            </a:r>
            <a:endParaRPr lang="en-US" sz="4000">
              <a:solidFill>
                <a:srgbClr val="FFFFFF"/>
              </a:solidFill>
            </a:endParaRPr>
          </a:p>
        </p:txBody>
      </p:sp>
    </p:spTree>
    <p:extLst>
      <p:ext uri="{BB962C8B-B14F-4D97-AF65-F5344CB8AC3E}">
        <p14:creationId xmlns:p14="http://schemas.microsoft.com/office/powerpoint/2010/main" val="19159445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675B157A-751A-4B3B-84E6-DAD66F659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FBC8EF01-693C-48AC-85A7-E9DECBCDB7D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xmlns="" id="{30EDCE19-50EA-40A6-B3FD-F9E1428EC3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xmlns="" id="{D9779685-78AD-4FDC-B564-5CBB8ACE9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xmlns="" id="{D23942F2-754F-44B1-B568-D445FBF76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xmlns="" id="{17E35955-774E-46C4-8A1C-AB1A0CB30E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xmlns="" id="{72DFC3FC-F4F4-4ACF-A597-4713DB6002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xmlns="" id="{F89BD807-BC67-40FF-8A0C-C7BA2CD2C4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xmlns="" id="{734F9891-918B-4907-B215-68406A700E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xmlns="" id="{89961B68-87F9-DC7F-90B4-D633F02F4FF8}"/>
              </a:ext>
            </a:extLst>
          </p:cNvPr>
          <p:cNvSpPr>
            <a:spLocks noGrp="1"/>
          </p:cNvSpPr>
          <p:nvPr>
            <p:ph type="subTitle" idx="1"/>
          </p:nvPr>
        </p:nvSpPr>
        <p:spPr>
          <a:xfrm>
            <a:off x="5071589" y="1968669"/>
            <a:ext cx="4997537" cy="3883944"/>
          </a:xfrm>
        </p:spPr>
        <p:txBody>
          <a:bodyPr vert="horz" lIns="91440" tIns="45720" rIns="91440" bIns="45720" rtlCol="0" anchor="ctr">
            <a:noAutofit/>
          </a:bodyPr>
          <a:lstStyle/>
          <a:p>
            <a:pPr algn="l">
              <a:lnSpc>
                <a:spcPct val="90000"/>
              </a:lnSpc>
            </a:pPr>
            <a:endParaRPr lang="en-US" sz="2000" dirty="0">
              <a:latin typeface="Times New Roman"/>
              <a:ea typeface="+mn-lt"/>
              <a:cs typeface="Times New Roman"/>
            </a:endParaRPr>
          </a:p>
          <a:p>
            <a:pPr algn="l">
              <a:lnSpc>
                <a:spcPct val="90000"/>
              </a:lnSpc>
            </a:pPr>
            <a:r>
              <a:rPr lang="en-US" sz="2000" dirty="0">
                <a:ea typeface="+mn-lt"/>
                <a:cs typeface="+mn-lt"/>
              </a:rPr>
              <a:t>from </a:t>
            </a:r>
            <a:r>
              <a:rPr lang="en-US" sz="2000" err="1">
                <a:ea typeface="+mn-lt"/>
                <a:cs typeface="+mn-lt"/>
              </a:rPr>
              <a:t>skmultiflow.classification</a:t>
            </a:r>
            <a:r>
              <a:rPr lang="en-US" sz="2000" dirty="0">
                <a:ea typeface="+mn-lt"/>
                <a:cs typeface="+mn-lt"/>
              </a:rPr>
              <a:t> </a:t>
            </a:r>
            <a:endParaRPr lang="en-US" sz="2000" dirty="0">
              <a:latin typeface="Times New Roman"/>
              <a:ea typeface="+mn-lt"/>
              <a:cs typeface="Times New Roman"/>
            </a:endParaRPr>
          </a:p>
          <a:p>
            <a:pPr algn="l">
              <a:lnSpc>
                <a:spcPct val="90000"/>
              </a:lnSpc>
            </a:pPr>
            <a:r>
              <a:rPr lang="en-US" sz="2000" dirty="0">
                <a:ea typeface="+mn-lt"/>
                <a:cs typeface="+mn-lt"/>
              </a:rPr>
              <a:t>import </a:t>
            </a:r>
            <a:r>
              <a:rPr lang="en-US" sz="2000" err="1">
                <a:ea typeface="+mn-lt"/>
                <a:cs typeface="+mn-lt"/>
              </a:rPr>
              <a:t>HoeffdingTree</a:t>
            </a:r>
            <a:endParaRPr lang="en-US" sz="2000">
              <a:latin typeface="Times New Roman"/>
              <a:ea typeface="+mn-lt"/>
              <a:cs typeface="Times New Roman"/>
            </a:endParaRPr>
          </a:p>
          <a:p>
            <a:pPr algn="l">
              <a:lnSpc>
                <a:spcPct val="90000"/>
              </a:lnSpc>
            </a:pPr>
            <a:r>
              <a:rPr lang="en-US" sz="2000" dirty="0">
                <a:ea typeface="+mn-lt"/>
                <a:cs typeface="+mn-lt"/>
              </a:rPr>
              <a:t> from </a:t>
            </a:r>
            <a:r>
              <a:rPr lang="en-US" sz="2000" err="1">
                <a:ea typeface="+mn-lt"/>
                <a:cs typeface="+mn-lt"/>
              </a:rPr>
              <a:t>skmultiflow.data</a:t>
            </a:r>
            <a:r>
              <a:rPr lang="en-US" sz="2000" dirty="0">
                <a:ea typeface="+mn-lt"/>
                <a:cs typeface="+mn-lt"/>
              </a:rPr>
              <a:t> import </a:t>
            </a:r>
            <a:r>
              <a:rPr lang="en-US" sz="2000" err="1">
                <a:ea typeface="+mn-lt"/>
                <a:cs typeface="+mn-lt"/>
              </a:rPr>
              <a:t>FileStream</a:t>
            </a:r>
            <a:endParaRPr lang="en-US" sz="2000">
              <a:latin typeface="Times New Roman"/>
              <a:ea typeface="+mn-lt"/>
              <a:cs typeface="Times New Roman"/>
            </a:endParaRPr>
          </a:p>
          <a:p>
            <a:pPr algn="l">
              <a:lnSpc>
                <a:spcPct val="90000"/>
              </a:lnSpc>
            </a:pPr>
            <a:r>
              <a:rPr lang="en-US" sz="2000" dirty="0">
                <a:ea typeface="+mn-lt"/>
                <a:cs typeface="+mn-lt"/>
              </a:rPr>
              <a:t> # Define a stream data source (replace '</a:t>
            </a:r>
            <a:r>
              <a:rPr lang="en-US" sz="2000" err="1">
                <a:ea typeface="+mn-lt"/>
                <a:cs typeface="+mn-lt"/>
              </a:rPr>
              <a:t>data_stream.arff</a:t>
            </a:r>
            <a:r>
              <a:rPr lang="en-US" sz="2000" dirty="0">
                <a:ea typeface="+mn-lt"/>
                <a:cs typeface="+mn-lt"/>
              </a:rPr>
              <a:t>' with your data source)</a:t>
            </a:r>
            <a:endParaRPr lang="en-US" sz="2000">
              <a:latin typeface="Times New Roman"/>
              <a:ea typeface="+mn-lt"/>
              <a:cs typeface="Times New Roman"/>
            </a:endParaRPr>
          </a:p>
          <a:p>
            <a:pPr algn="l">
              <a:lnSpc>
                <a:spcPct val="90000"/>
              </a:lnSpc>
            </a:pPr>
            <a:r>
              <a:rPr lang="en-US" sz="2000" dirty="0">
                <a:ea typeface="+mn-lt"/>
                <a:cs typeface="+mn-lt"/>
              </a:rPr>
              <a:t> stream = </a:t>
            </a:r>
            <a:r>
              <a:rPr lang="en-US" sz="2000" err="1">
                <a:ea typeface="+mn-lt"/>
                <a:cs typeface="+mn-lt"/>
              </a:rPr>
              <a:t>FileStream</a:t>
            </a:r>
            <a:r>
              <a:rPr lang="en-US" sz="2000" dirty="0">
                <a:ea typeface="+mn-lt"/>
                <a:cs typeface="+mn-lt"/>
              </a:rPr>
              <a:t>('</a:t>
            </a:r>
            <a:r>
              <a:rPr lang="en-US" sz="2000" err="1">
                <a:ea typeface="+mn-lt"/>
                <a:cs typeface="+mn-lt"/>
              </a:rPr>
              <a:t>data_stream.arff</a:t>
            </a:r>
            <a:r>
              <a:rPr lang="en-US" sz="2000" dirty="0">
                <a:ea typeface="+mn-lt"/>
                <a:cs typeface="+mn-lt"/>
              </a:rPr>
              <a:t>', </a:t>
            </a:r>
            <a:r>
              <a:rPr lang="en-US" sz="2000" err="1">
                <a:ea typeface="+mn-lt"/>
                <a:cs typeface="+mn-lt"/>
              </a:rPr>
              <a:t>n_targets</a:t>
            </a:r>
            <a:r>
              <a:rPr lang="en-US" sz="2000" dirty="0">
                <a:ea typeface="+mn-lt"/>
                <a:cs typeface="+mn-lt"/>
              </a:rPr>
              <a:t>=2)</a:t>
            </a:r>
            <a:endParaRPr lang="en-US" sz="2000">
              <a:latin typeface="Times New Roman"/>
              <a:ea typeface="+mn-lt"/>
              <a:cs typeface="Times New Roman"/>
            </a:endParaRPr>
          </a:p>
          <a:p>
            <a:pPr algn="l">
              <a:lnSpc>
                <a:spcPct val="90000"/>
              </a:lnSpc>
            </a:pPr>
            <a:r>
              <a:rPr lang="en-US" sz="2000" dirty="0">
                <a:ea typeface="+mn-lt"/>
                <a:cs typeface="+mn-lt"/>
              </a:rPr>
              <a:t> # Create an online learning model (</a:t>
            </a:r>
            <a:r>
              <a:rPr lang="en-US" sz="2000" err="1">
                <a:ea typeface="+mn-lt"/>
                <a:cs typeface="+mn-lt"/>
              </a:rPr>
              <a:t>Hoeffding</a:t>
            </a:r>
            <a:r>
              <a:rPr lang="en-US" sz="2000" dirty="0">
                <a:ea typeface="+mn-lt"/>
                <a:cs typeface="+mn-lt"/>
              </a:rPr>
              <a:t> Tree)</a:t>
            </a:r>
            <a:endParaRPr lang="en-US" sz="2000">
              <a:latin typeface="Times New Roman"/>
              <a:ea typeface="+mn-lt"/>
              <a:cs typeface="Times New Roman"/>
            </a:endParaRPr>
          </a:p>
          <a:p>
            <a:pPr algn="l">
              <a:lnSpc>
                <a:spcPct val="90000"/>
              </a:lnSpc>
            </a:pPr>
            <a:r>
              <a:rPr lang="en-US" sz="2000" dirty="0">
                <a:ea typeface="+mn-lt"/>
                <a:cs typeface="+mn-lt"/>
              </a:rPr>
              <a:t> model = </a:t>
            </a:r>
            <a:r>
              <a:rPr lang="en-US" sz="2000" err="1">
                <a:ea typeface="+mn-lt"/>
                <a:cs typeface="+mn-lt"/>
              </a:rPr>
              <a:t>HoeffdingTree</a:t>
            </a:r>
            <a:r>
              <a:rPr lang="en-US" sz="2000" dirty="0">
                <a:ea typeface="+mn-lt"/>
                <a:cs typeface="+mn-lt"/>
              </a:rPr>
              <a:t>()</a:t>
            </a:r>
            <a:endParaRPr lang="en-US" sz="2000">
              <a:latin typeface="Times New Roman"/>
              <a:ea typeface="+mn-lt"/>
              <a:cs typeface="Times New Roman"/>
            </a:endParaRPr>
          </a:p>
          <a:p>
            <a:pPr algn="l">
              <a:lnSpc>
                <a:spcPct val="90000"/>
              </a:lnSpc>
            </a:pPr>
            <a:endParaRPr lang="en-US" sz="2000" dirty="0">
              <a:latin typeface="Corbel"/>
              <a:ea typeface="+mn-lt"/>
              <a:cs typeface="Times New Roman"/>
            </a:endParaRPr>
          </a:p>
          <a:p>
            <a:pPr algn="l">
              <a:lnSpc>
                <a:spcPct val="90000"/>
              </a:lnSpc>
            </a:pPr>
            <a:endParaRPr lang="en-US" sz="2000" dirty="0">
              <a:latin typeface="Corbel"/>
              <a:cs typeface="Times New Roman"/>
            </a:endParaRPr>
          </a:p>
          <a:p>
            <a:pPr algn="l">
              <a:lnSpc>
                <a:spcPct val="90000"/>
              </a:lnSpc>
            </a:pPr>
            <a:r>
              <a:rPr lang="en-US" sz="2000" dirty="0">
                <a:latin typeface="Times New Roman"/>
                <a:cs typeface="Times New Roman"/>
              </a:rPr>
              <a:t>              </a:t>
            </a:r>
          </a:p>
          <a:p>
            <a:pPr algn="l">
              <a:lnSpc>
                <a:spcPct val="90000"/>
              </a:lnSpc>
            </a:pPr>
            <a:endParaRPr lang="en-US" sz="2000" dirty="0">
              <a:latin typeface="Times New Roman"/>
              <a:cs typeface="Times New Roman"/>
            </a:endParaRPr>
          </a:p>
        </p:txBody>
      </p:sp>
      <p:cxnSp>
        <p:nvCxnSpPr>
          <p:cNvPr id="20" name="Straight Connector 19">
            <a:extLst>
              <a:ext uri="{FF2B5EF4-FFF2-40B4-BE49-F238E27FC236}">
                <a16:creationId xmlns:a16="http://schemas.microsoft.com/office/drawing/2014/main" xmlns="" id="{ABE42DBE-98BB-40FC-9C91-3BCB67F838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7023E701-B590-7D9D-3289-78F2217FD634}"/>
              </a:ext>
            </a:extLst>
          </p:cNvPr>
          <p:cNvSpPr txBox="1"/>
          <p:nvPr/>
        </p:nvSpPr>
        <p:spPr>
          <a:xfrm>
            <a:off x="2021457" y="2769079"/>
            <a:ext cx="19236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program</a:t>
            </a:r>
          </a:p>
        </p:txBody>
      </p:sp>
    </p:spTree>
    <p:extLst>
      <p:ext uri="{BB962C8B-B14F-4D97-AF65-F5344CB8AC3E}">
        <p14:creationId xmlns:p14="http://schemas.microsoft.com/office/powerpoint/2010/main" val="41762447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type="wd">
                                    <p:tmPct val="15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iterate type="wd">
                                    <p:tmPct val="15000"/>
                                  </p:iterate>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000"/>
                                  </p:stCondLst>
                                  <p:iterate type="wd">
                                    <p:tmPct val="15000"/>
                                  </p:iterate>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000"/>
                                  </p:stCondLst>
                                  <p:iterate type="wd">
                                    <p:tmPct val="15000"/>
                                  </p:iterate>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1000"/>
                                  </p:stCondLst>
                                  <p:iterate type="wd">
                                    <p:tmPct val="15000"/>
                                  </p:iterate>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1000"/>
                                  </p:stCondLst>
                                  <p:iterate type="wd">
                                    <p:tmPct val="15000"/>
                                  </p:iterate>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1000"/>
                                  </p:stCondLst>
                                  <p:iterate type="wd">
                                    <p:tmPct val="15000"/>
                                  </p:iterate>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xmlns="" id="{5EF08599-3FED-4288-A20D-E7BCAC3B8E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moke on a black background&#10;&#10;Description automatically generated">
            <a:extLst>
              <a:ext uri="{FF2B5EF4-FFF2-40B4-BE49-F238E27FC236}">
                <a16:creationId xmlns:a16="http://schemas.microsoft.com/office/drawing/2014/main" xmlns="" id="{49186A18-3176-2B08-9C43-F90A70601267}"/>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t="36038" r="9091" b="29956"/>
          <a:stretch/>
        </p:blipFill>
        <p:spPr>
          <a:xfrm>
            <a:off x="-143753" y="10"/>
            <a:ext cx="12335753" cy="6857990"/>
          </a:xfrm>
          <a:prstGeom prst="rect">
            <a:avLst/>
          </a:prstGeom>
        </p:spPr>
      </p:pic>
      <p:sp>
        <p:nvSpPr>
          <p:cNvPr id="38" name="Freeform 13">
            <a:extLst>
              <a:ext uri="{FF2B5EF4-FFF2-40B4-BE49-F238E27FC236}">
                <a16:creationId xmlns:a16="http://schemas.microsoft.com/office/drawing/2014/main" xmlns="" id="{C884A6B2-90E9-4BDB-8503-71AC02D395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7E7F334-9428-8244-24A5-2D10FF1001D1}"/>
              </a:ext>
            </a:extLst>
          </p:cNvPr>
          <p:cNvSpPr>
            <a:spLocks noGrp="1"/>
          </p:cNvSpPr>
          <p:nvPr>
            <p:ph type="ctrTitle"/>
          </p:nvPr>
        </p:nvSpPr>
        <p:spPr>
          <a:xfrm>
            <a:off x="6551762" y="1720330"/>
            <a:ext cx="5303007" cy="1829602"/>
          </a:xfrm>
        </p:spPr>
        <p:txBody>
          <a:bodyPr>
            <a:normAutofit/>
          </a:bodyPr>
          <a:lstStyle/>
          <a:p>
            <a:pPr algn="l">
              <a:lnSpc>
                <a:spcPct val="90000"/>
              </a:lnSpc>
            </a:pPr>
            <a:r>
              <a:rPr lang="en-US" sz="5400" b="1" dirty="0">
                <a:solidFill>
                  <a:schemeClr val="bg1"/>
                </a:solidFill>
                <a:ea typeface="+mj-lt"/>
                <a:cs typeface="+mj-lt"/>
              </a:rPr>
              <a:t> </a:t>
            </a:r>
            <a:r>
              <a:rPr lang="en-US" sz="5400" dirty="0">
                <a:solidFill>
                  <a:schemeClr val="bg1"/>
                </a:solidFill>
                <a:ea typeface="+mj-lt"/>
                <a:cs typeface="+mj-lt"/>
              </a:rPr>
              <a:t>IMPLANCED </a:t>
            </a:r>
            <a:r>
              <a:rPr lang="en-US" sz="5400" dirty="0">
                <a:ea typeface="+mj-lt"/>
                <a:cs typeface="+mj-lt"/>
              </a:rPr>
              <a:t/>
            </a:r>
            <a:br>
              <a:rPr lang="en-US" sz="5400" dirty="0">
                <a:ea typeface="+mj-lt"/>
                <a:cs typeface="+mj-lt"/>
              </a:rPr>
            </a:br>
            <a:r>
              <a:rPr lang="en-US" sz="5400" dirty="0">
                <a:solidFill>
                  <a:schemeClr val="bg1"/>
                </a:solidFill>
                <a:ea typeface="+mj-lt"/>
                <a:cs typeface="+mj-lt"/>
              </a:rPr>
              <a:t>DATA HANDLNG</a:t>
            </a:r>
            <a:r>
              <a:rPr lang="en-US" sz="5400" b="1" dirty="0">
                <a:solidFill>
                  <a:schemeClr val="bg1"/>
                </a:solidFill>
                <a:ea typeface="+mj-lt"/>
                <a:cs typeface="+mj-lt"/>
              </a:rPr>
              <a:t> </a:t>
            </a:r>
            <a:endParaRPr lang="en-US" sz="5400" dirty="0">
              <a:solidFill>
                <a:schemeClr val="bg1"/>
              </a:solidFill>
            </a:endParaRPr>
          </a:p>
        </p:txBody>
      </p:sp>
      <p:sp>
        <p:nvSpPr>
          <p:cNvPr id="3" name="Subtitle 2">
            <a:extLst>
              <a:ext uri="{FF2B5EF4-FFF2-40B4-BE49-F238E27FC236}">
                <a16:creationId xmlns:a16="http://schemas.microsoft.com/office/drawing/2014/main" xmlns="" id="{3D4D0927-CB91-0D73-6AAF-2CCA0B0EE418}"/>
              </a:ext>
            </a:extLst>
          </p:cNvPr>
          <p:cNvSpPr>
            <a:spLocks noGrp="1"/>
          </p:cNvSpPr>
          <p:nvPr>
            <p:ph type="subTitle" idx="1"/>
          </p:nvPr>
        </p:nvSpPr>
        <p:spPr>
          <a:xfrm>
            <a:off x="340744" y="1407704"/>
            <a:ext cx="4828555" cy="3743383"/>
          </a:xfrm>
        </p:spPr>
        <p:txBody>
          <a:bodyPr vert="horz" lIns="91440" tIns="45720" rIns="91440" bIns="45720" rtlCol="0" anchor="t">
            <a:noAutofit/>
          </a:bodyPr>
          <a:lstStyle/>
          <a:p>
            <a:pPr algn="l">
              <a:lnSpc>
                <a:spcPct val="90000"/>
              </a:lnSpc>
            </a:pPr>
            <a:r>
              <a:rPr lang="en-US" sz="2400" dirty="0">
                <a:solidFill>
                  <a:schemeClr val="bg1"/>
                </a:solidFill>
                <a:latin typeface="Times New Roman"/>
              </a:rPr>
              <a:t>           Credit  card  fraud datasets  are  often  imbalanced,  with  a majority of non-fraudulent transactions. You may need to use techniques</a:t>
            </a:r>
            <a:endParaRPr lang="en-US" sz="2400">
              <a:solidFill>
                <a:schemeClr val="bg1"/>
              </a:solidFill>
              <a:latin typeface="Times New Roman"/>
              <a:cs typeface="Times New Roman"/>
            </a:endParaRPr>
          </a:p>
          <a:p>
            <a:pPr algn="l">
              <a:lnSpc>
                <a:spcPct val="90000"/>
              </a:lnSpc>
            </a:pPr>
            <a:r>
              <a:rPr lang="en-US" sz="2400" dirty="0">
                <a:solidFill>
                  <a:schemeClr val="bg1"/>
                </a:solidFill>
                <a:latin typeface="Times New Roman"/>
              </a:rPr>
              <a:t>              Like oversampling,  under sampling, or  Synthetic  Minority  Over-sampling  Technique (SMOTE)  to  handle  this  imbalance.</a:t>
            </a:r>
            <a:endParaRPr lang="en-US" sz="2400">
              <a:solidFill>
                <a:schemeClr val="bg1"/>
              </a:solidFill>
              <a:latin typeface="Times New Roman"/>
              <a:cs typeface="Times New Roman"/>
            </a:endParaRPr>
          </a:p>
        </p:txBody>
      </p:sp>
      <p:grpSp>
        <p:nvGrpSpPr>
          <p:cNvPr id="40" name="Group 39">
            <a:extLst>
              <a:ext uri="{FF2B5EF4-FFF2-40B4-BE49-F238E27FC236}">
                <a16:creationId xmlns:a16="http://schemas.microsoft.com/office/drawing/2014/main" xmlns="" id="{E9046BC8-D404-4E7D-9202-A07F3FDD382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864100" y="-4763"/>
            <a:ext cx="5014912" cy="6862763"/>
            <a:chOff x="2928938" y="-4763"/>
            <a:chExt cx="5014912" cy="6862763"/>
          </a:xfrm>
        </p:grpSpPr>
        <p:sp>
          <p:nvSpPr>
            <p:cNvPr id="41" name="Freeform 6">
              <a:extLst>
                <a:ext uri="{FF2B5EF4-FFF2-40B4-BE49-F238E27FC236}">
                  <a16:creationId xmlns:a16="http://schemas.microsoft.com/office/drawing/2014/main" xmlns="" id="{4C202215-4C35-450D-9F60-671C8F8DEB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42" name="Freeform 7">
              <a:extLst>
                <a:ext uri="{FF2B5EF4-FFF2-40B4-BE49-F238E27FC236}">
                  <a16:creationId xmlns:a16="http://schemas.microsoft.com/office/drawing/2014/main" xmlns="" id="{F1A5BA8A-AEB4-4BCB-B86C-3F6A8E229C7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3" name="Freeform 9">
              <a:extLst>
                <a:ext uri="{FF2B5EF4-FFF2-40B4-BE49-F238E27FC236}">
                  <a16:creationId xmlns:a16="http://schemas.microsoft.com/office/drawing/2014/main" xmlns="" id="{28AC2443-05F0-41CD-8D4A-63DE144F8B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4" name="Freeform 10">
              <a:extLst>
                <a:ext uri="{FF2B5EF4-FFF2-40B4-BE49-F238E27FC236}">
                  <a16:creationId xmlns:a16="http://schemas.microsoft.com/office/drawing/2014/main" xmlns="" id="{33E32F17-ED99-4969-B4D6-10A987D736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5" name="Freeform 11">
              <a:extLst>
                <a:ext uri="{FF2B5EF4-FFF2-40B4-BE49-F238E27FC236}">
                  <a16:creationId xmlns:a16="http://schemas.microsoft.com/office/drawing/2014/main" xmlns="" id="{5599A813-8424-4E53-95CA-85BF5470D6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6" name="Freeform 12">
              <a:extLst>
                <a:ext uri="{FF2B5EF4-FFF2-40B4-BE49-F238E27FC236}">
                  <a16:creationId xmlns:a16="http://schemas.microsoft.com/office/drawing/2014/main" xmlns="" id="{52431A4F-4662-480B-8AD3-394EACD7ED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xmlns="" id="{B8FA6A91-1711-61C0-B7D5-A07B6E732646}"/>
              </a:ext>
            </a:extLst>
          </p:cNvPr>
          <p:cNvSpPr txBox="1"/>
          <p:nvPr/>
        </p:nvSpPr>
        <p:spPr>
          <a:xfrm>
            <a:off x="9952284" y="6657945"/>
            <a:ext cx="22397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xmlns="" val="tx"/>
                    </a:ext>
                  </a:extLst>
                </a:hlinkClick>
              </a:rPr>
              <a:t>CC BY</a:t>
            </a:r>
            <a:r>
              <a:rPr lang="en-US" sz="700">
                <a:solidFill>
                  <a:srgbClr val="FFFFFF"/>
                </a:solidFill>
              </a:rPr>
              <a:t>.</a:t>
            </a:r>
          </a:p>
        </p:txBody>
      </p:sp>
    </p:spTree>
    <p:extLst>
      <p:ext uri="{BB962C8B-B14F-4D97-AF65-F5344CB8AC3E}">
        <p14:creationId xmlns:p14="http://schemas.microsoft.com/office/powerpoint/2010/main" val="249498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35"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6"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7"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8"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9"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0"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2" name="Rectangle 41">
            <a:extLst>
              <a:ext uri="{FF2B5EF4-FFF2-40B4-BE49-F238E27FC236}">
                <a16:creationId xmlns:a16="http://schemas.microsoft.com/office/drawing/2014/main" xmlns="" id="{675B157A-751A-4B3B-84E6-DAD66F659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xmlns="" id="{FBC8EF01-693C-48AC-85A7-E9DECBCDB7D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45" name="Freeform 6">
              <a:extLst>
                <a:ext uri="{FF2B5EF4-FFF2-40B4-BE49-F238E27FC236}">
                  <a16:creationId xmlns:a16="http://schemas.microsoft.com/office/drawing/2014/main" xmlns="" id="{30EDCE19-50EA-40A6-B3FD-F9E1428EC3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6" name="Freeform 7">
              <a:extLst>
                <a:ext uri="{FF2B5EF4-FFF2-40B4-BE49-F238E27FC236}">
                  <a16:creationId xmlns:a16="http://schemas.microsoft.com/office/drawing/2014/main" xmlns="" id="{D9779685-78AD-4FDC-B564-5CBB8ACE9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7" name="Freeform 12">
              <a:extLst>
                <a:ext uri="{FF2B5EF4-FFF2-40B4-BE49-F238E27FC236}">
                  <a16:creationId xmlns:a16="http://schemas.microsoft.com/office/drawing/2014/main" xmlns="" id="{D23942F2-754F-44B1-B568-D445FBF76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8" name="Freeform 13">
              <a:extLst>
                <a:ext uri="{FF2B5EF4-FFF2-40B4-BE49-F238E27FC236}">
                  <a16:creationId xmlns:a16="http://schemas.microsoft.com/office/drawing/2014/main" xmlns="" id="{17E35955-774E-46C4-8A1C-AB1A0CB30E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9" name="Freeform 14">
              <a:extLst>
                <a:ext uri="{FF2B5EF4-FFF2-40B4-BE49-F238E27FC236}">
                  <a16:creationId xmlns:a16="http://schemas.microsoft.com/office/drawing/2014/main" xmlns="" id="{72DFC3FC-F4F4-4ACF-A597-4713DB6002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50" name="Freeform 15">
              <a:extLst>
                <a:ext uri="{FF2B5EF4-FFF2-40B4-BE49-F238E27FC236}">
                  <a16:creationId xmlns:a16="http://schemas.microsoft.com/office/drawing/2014/main" xmlns="" id="{F89BD807-BC67-40FF-8A0C-C7BA2CD2C4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2" name="Rectangle 51">
            <a:extLst>
              <a:ext uri="{FF2B5EF4-FFF2-40B4-BE49-F238E27FC236}">
                <a16:creationId xmlns:a16="http://schemas.microsoft.com/office/drawing/2014/main" xmlns="" id="{734F9891-918B-4907-B215-68406A700E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3C4031C-AB45-1178-8C33-82013FDF67CD}"/>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r>
              <a:rPr lang="en-US" sz="3000" dirty="0"/>
              <a:t/>
            </a:r>
            <a:br>
              <a:rPr lang="en-US" sz="3000" dirty="0"/>
            </a:br>
            <a:r>
              <a:rPr lang="en-US" sz="3000" dirty="0"/>
              <a:t/>
            </a:r>
            <a:br>
              <a:rPr lang="en-US" sz="3000" dirty="0"/>
            </a:br>
            <a:r>
              <a:rPr lang="en-US" sz="3000" dirty="0"/>
              <a:t>from </a:t>
            </a:r>
            <a:r>
              <a:rPr lang="en-US" sz="3000" dirty="0" err="1"/>
              <a:t>imblearn.over_sampling</a:t>
            </a:r>
            <a:r>
              <a:rPr lang="en-US" sz="3000" dirty="0"/>
              <a:t> </a:t>
            </a:r>
            <a:br>
              <a:rPr lang="en-US" sz="3000" dirty="0"/>
            </a:br>
            <a:r>
              <a:rPr lang="en-US" sz="3000" dirty="0"/>
              <a:t>import SMOTE </a:t>
            </a:r>
            <a:r>
              <a:rPr lang="en-US" sz="3000" dirty="0" err="1"/>
              <a:t>sm</a:t>
            </a:r>
            <a:r>
              <a:rPr lang="en-US" sz="3000" dirty="0"/>
              <a:t> = SMOTE(</a:t>
            </a:r>
            <a:r>
              <a:rPr lang="en-US" sz="3000" dirty="0" err="1"/>
              <a:t>sampling_strategy</a:t>
            </a:r>
            <a:r>
              <a:rPr lang="en-US" sz="3000" dirty="0"/>
              <a:t>=0.5) </a:t>
            </a:r>
            <a:r>
              <a:rPr lang="en-US" sz="3000" dirty="0" err="1"/>
              <a:t>X_resampled</a:t>
            </a:r>
            <a:r>
              <a:rPr lang="en-US" sz="3000" dirty="0"/>
              <a:t>, </a:t>
            </a:r>
            <a:r>
              <a:rPr lang="en-US" sz="3000" dirty="0" err="1"/>
              <a:t>y_resampled</a:t>
            </a:r>
            <a:r>
              <a:rPr lang="en-US" sz="3000" dirty="0"/>
              <a:t> = </a:t>
            </a:r>
            <a:r>
              <a:rPr lang="en-US" sz="3000" dirty="0" err="1"/>
              <a:t>sm.fit_resample</a:t>
            </a:r>
            <a:r>
              <a:rPr lang="en-US" sz="3000" dirty="0"/>
              <a:t>(</a:t>
            </a:r>
            <a:r>
              <a:rPr lang="en-US" sz="3000" dirty="0" err="1"/>
              <a:t>X_train</a:t>
            </a:r>
            <a:r>
              <a:rPr lang="en-US" sz="3000" dirty="0"/>
              <a:t>, </a:t>
            </a:r>
            <a:r>
              <a:rPr lang="en-US" sz="3000" dirty="0" err="1"/>
              <a:t>y_train</a:t>
            </a:r>
            <a:r>
              <a:rPr lang="en-US" sz="3000" dirty="0"/>
              <a:t>) # Train the model with the resampled data </a:t>
            </a:r>
            <a:r>
              <a:rPr lang="en-US" sz="3000" dirty="0" err="1"/>
              <a:t>model.fit</a:t>
            </a:r>
            <a:r>
              <a:rPr lang="en-US" sz="3000" dirty="0"/>
              <a:t>(</a:t>
            </a:r>
            <a:r>
              <a:rPr lang="en-US" sz="3000" dirty="0" err="1"/>
              <a:t>X_resampled</a:t>
            </a:r>
            <a:r>
              <a:rPr lang="en-US" sz="3000" dirty="0"/>
              <a:t>, </a:t>
            </a:r>
            <a:r>
              <a:rPr lang="en-US" sz="3000" dirty="0" err="1"/>
              <a:t>y_resampled</a:t>
            </a:r>
            <a:r>
              <a:rPr lang="en-US" sz="3000" dirty="0"/>
              <a:t>)</a:t>
            </a:r>
          </a:p>
        </p:txBody>
      </p:sp>
      <p:cxnSp>
        <p:nvCxnSpPr>
          <p:cNvPr id="54" name="Straight Connector 53">
            <a:extLst>
              <a:ext uri="{FF2B5EF4-FFF2-40B4-BE49-F238E27FC236}">
                <a16:creationId xmlns:a16="http://schemas.microsoft.com/office/drawing/2014/main" xmlns="" id="{ABE42DBE-98BB-40FC-9C91-3BCB67F838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412A41B3-1BA2-69D2-9306-85DEB8E18297}"/>
              </a:ext>
            </a:extLst>
          </p:cNvPr>
          <p:cNvSpPr txBox="1"/>
          <p:nvPr/>
        </p:nvSpPr>
        <p:spPr>
          <a:xfrm>
            <a:off x="1662023" y="3200400"/>
            <a:ext cx="22399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Times New Roman"/>
                <a:cs typeface="Times New Roman"/>
              </a:rPr>
              <a:t>PROGRAM</a:t>
            </a:r>
          </a:p>
        </p:txBody>
      </p:sp>
    </p:spTree>
    <p:extLst>
      <p:ext uri="{BB962C8B-B14F-4D97-AF65-F5344CB8AC3E}">
        <p14:creationId xmlns:p14="http://schemas.microsoft.com/office/powerpoint/2010/main" val="11372457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260ACC13-B825-49F3-93DE-C8B8F2FA37A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xmlns="" id="{F947B31F-CA03-4793-845D-FD86BABC1A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xmlns="" id="{DCDDE94D-F78C-4A48-AEA6-E922FC99A1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xmlns="" id="{3445A886-F3CA-4DE4-90D7-535F9707B7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xmlns="" id="{A8999CB6-C053-418B-AE37-E470804D25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xmlns="" id="{81EA3E26-BFCD-4396-AE8A-2A9828BFFBA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xmlns="" id="{5F9BC582-73A6-4D8A-8738-E364764893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credit card&#10;&#10;Description automatically generated">
            <a:extLst>
              <a:ext uri="{FF2B5EF4-FFF2-40B4-BE49-F238E27FC236}">
                <a16:creationId xmlns:a16="http://schemas.microsoft.com/office/drawing/2014/main" xmlns="" id="{E5CEBDC0-FFDC-0FD1-B854-6E0104B3828E}"/>
              </a:ext>
            </a:extLst>
          </p:cNvPr>
          <p:cNvPicPr>
            <a:picLocks noGrp="1" noChangeAspect="1"/>
          </p:cNvPicPr>
          <p:nvPr>
            <p:ph idx="1"/>
          </p:nvPr>
        </p:nvPicPr>
        <p:blipFill rotWithShape="1">
          <a:blip r:embed="rId2">
            <a:alphaModFix amt="25000"/>
          </a:blip>
          <a:srcRect l="-3188" t="4321" r="3070" b="-2469"/>
          <a:stretch/>
        </p:blipFill>
        <p:spPr>
          <a:xfrm>
            <a:off x="143793" y="-431311"/>
            <a:ext cx="12206391" cy="6880584"/>
          </a:xfrm>
          <a:prstGeom prst="rect">
            <a:avLst/>
          </a:prstGeom>
        </p:spPr>
      </p:pic>
      <p:sp>
        <p:nvSpPr>
          <p:cNvPr id="2" name="Title 1">
            <a:extLst>
              <a:ext uri="{FF2B5EF4-FFF2-40B4-BE49-F238E27FC236}">
                <a16:creationId xmlns:a16="http://schemas.microsoft.com/office/drawing/2014/main" xmlns="" id="{12B77690-8A14-7D47-83DA-7EF18012E06A}"/>
              </a:ext>
            </a:extLst>
          </p:cNvPr>
          <p:cNvSpPr>
            <a:spLocks noGrp="1"/>
          </p:cNvSpPr>
          <p:nvPr>
            <p:ph type="title"/>
          </p:nvPr>
        </p:nvSpPr>
        <p:spPr>
          <a:xfrm>
            <a:off x="1484311" y="441385"/>
            <a:ext cx="10018713" cy="1436298"/>
          </a:xfrm>
        </p:spPr>
        <p:txBody>
          <a:bodyPr vert="horz" lIns="91440" tIns="45720" rIns="91440" bIns="45720" rtlCol="0" anchor="b">
            <a:normAutofit/>
          </a:bodyPr>
          <a:lstStyle/>
          <a:p>
            <a:pPr algn="l"/>
            <a:r>
              <a:rPr lang="en-US" sz="5300" b="1" dirty="0">
                <a:latin typeface="Times New Roman"/>
                <a:ea typeface="+mj-lt"/>
                <a:cs typeface="+mj-lt"/>
              </a:rPr>
              <a:t>        Descriptive Analytics</a:t>
            </a:r>
            <a:endParaRPr lang="en-US" sz="5300" dirty="0">
              <a:latin typeface="Times New Roman"/>
              <a:cs typeface="Times New Roman"/>
            </a:endParaRPr>
          </a:p>
        </p:txBody>
      </p:sp>
      <p:sp>
        <p:nvSpPr>
          <p:cNvPr id="4" name="Text Placeholder 3">
            <a:extLst>
              <a:ext uri="{FF2B5EF4-FFF2-40B4-BE49-F238E27FC236}">
                <a16:creationId xmlns:a16="http://schemas.microsoft.com/office/drawing/2014/main" xmlns="" id="{BEF26887-6C9C-93BF-B755-7340954EC3E4}"/>
              </a:ext>
            </a:extLst>
          </p:cNvPr>
          <p:cNvSpPr>
            <a:spLocks noGrp="1"/>
          </p:cNvSpPr>
          <p:nvPr>
            <p:ph type="body" sz="half" idx="2"/>
          </p:nvPr>
        </p:nvSpPr>
        <p:spPr>
          <a:xfrm>
            <a:off x="1370044" y="2494471"/>
            <a:ext cx="8781507" cy="3296729"/>
          </a:xfrm>
        </p:spPr>
        <p:txBody>
          <a:bodyPr vert="horz" lIns="91440" tIns="45720" rIns="91440" bIns="45720" rtlCol="0" anchor="t">
            <a:normAutofit/>
          </a:bodyPr>
          <a:lstStyle/>
          <a:p>
            <a:pPr algn="l"/>
            <a:r>
              <a:rPr lang="en-US" sz="3000" dirty="0">
                <a:solidFill>
                  <a:srgbClr val="D1D5DB"/>
                </a:solidFill>
                <a:ea typeface="+mn-lt"/>
                <a:cs typeface="+mn-lt"/>
              </a:rPr>
              <a:t>  Data Exploration:</a:t>
            </a:r>
            <a:endParaRPr lang="en-US" sz="3000" dirty="0">
              <a:solidFill>
                <a:srgbClr val="FFFFFF"/>
              </a:solidFill>
              <a:ea typeface="+mn-lt"/>
              <a:cs typeface="+mn-lt"/>
            </a:endParaRPr>
          </a:p>
          <a:p>
            <a:pPr algn="l">
              <a:buClr>
                <a:srgbClr val="1287C3"/>
              </a:buClr>
            </a:pPr>
            <a:r>
              <a:rPr lang="en-US" sz="3000" dirty="0">
                <a:solidFill>
                  <a:srgbClr val="D1D5DB"/>
                </a:solidFill>
                <a:ea typeface="+mn-lt"/>
                <a:cs typeface="+mn-lt"/>
              </a:rPr>
              <a:t>                           Initial analysis to understand </a:t>
            </a:r>
            <a:endParaRPr lang="en-US" sz="3000" dirty="0">
              <a:solidFill>
                <a:srgbClr val="FFFFFF"/>
              </a:solidFill>
              <a:ea typeface="+mn-lt"/>
              <a:cs typeface="+mn-lt"/>
            </a:endParaRPr>
          </a:p>
          <a:p>
            <a:pPr algn="l"/>
            <a:r>
              <a:rPr lang="en-US" sz="3000" dirty="0">
                <a:solidFill>
                  <a:srgbClr val="D1D5DB"/>
                </a:solidFill>
                <a:ea typeface="+mn-lt"/>
                <a:cs typeface="+mn-lt"/>
              </a:rPr>
              <a:t>  data characteristics.</a:t>
            </a:r>
            <a:endParaRPr lang="en-US" sz="3000" dirty="0"/>
          </a:p>
          <a:p>
            <a:pPr algn="l"/>
            <a:r>
              <a:rPr lang="en-US" sz="3000" dirty="0">
                <a:solidFill>
                  <a:srgbClr val="D1D5DB"/>
                </a:solidFill>
                <a:ea typeface="+mn-lt"/>
                <a:cs typeface="+mn-lt"/>
              </a:rPr>
              <a:t> Data Visualization: </a:t>
            </a:r>
            <a:endParaRPr lang="en-US" sz="3000" dirty="0">
              <a:solidFill>
                <a:srgbClr val="FFFFFF"/>
              </a:solidFill>
              <a:ea typeface="+mn-lt"/>
              <a:cs typeface="+mn-lt"/>
            </a:endParaRPr>
          </a:p>
          <a:p>
            <a:pPr algn="l"/>
            <a:r>
              <a:rPr lang="en-US" sz="3000" dirty="0">
                <a:solidFill>
                  <a:srgbClr val="D1D5DB"/>
                </a:solidFill>
                <a:ea typeface="+mn-lt"/>
                <a:cs typeface="+mn-lt"/>
              </a:rPr>
              <a:t>                          Using charts to spot trends and patterns.</a:t>
            </a:r>
            <a:endParaRPr lang="en-US" sz="3000" dirty="0"/>
          </a:p>
          <a:p>
            <a:pPr algn="l">
              <a:buClr>
                <a:srgbClr val="1287C3"/>
              </a:buClr>
              <a:buFont typeface="Arial"/>
              <a:buChar char="•"/>
            </a:pPr>
            <a:endParaRPr lang="en-US" sz="3000" dirty="0"/>
          </a:p>
        </p:txBody>
      </p:sp>
    </p:spTree>
    <p:extLst>
      <p:ext uri="{BB962C8B-B14F-4D97-AF65-F5344CB8AC3E}">
        <p14:creationId xmlns:p14="http://schemas.microsoft.com/office/powerpoint/2010/main" val="232385423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F659138C-74A1-445B-848C-3608AE871A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xmlns="" id="{7DFD7409-66D7-4C9C-B528-E79EB64A4D3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19" name="Freeform 6">
              <a:extLst>
                <a:ext uri="{FF2B5EF4-FFF2-40B4-BE49-F238E27FC236}">
                  <a16:creationId xmlns:a16="http://schemas.microsoft.com/office/drawing/2014/main" xmlns="" id="{87990EF0-5F6F-4FE3-AA65-8968AF2DF8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20" name="Freeform 7">
              <a:extLst>
                <a:ext uri="{FF2B5EF4-FFF2-40B4-BE49-F238E27FC236}">
                  <a16:creationId xmlns:a16="http://schemas.microsoft.com/office/drawing/2014/main" xmlns="" id="{D78F7598-94C7-46E9-8B2A-CB44A0F2526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1" name="Freeform 12">
              <a:extLst>
                <a:ext uri="{FF2B5EF4-FFF2-40B4-BE49-F238E27FC236}">
                  <a16:creationId xmlns:a16="http://schemas.microsoft.com/office/drawing/2014/main" xmlns="" id="{99D2CBB1-072D-4875-B7D7-CADB0ABF30E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2" name="Freeform 13">
              <a:extLst>
                <a:ext uri="{FF2B5EF4-FFF2-40B4-BE49-F238E27FC236}">
                  <a16:creationId xmlns:a16="http://schemas.microsoft.com/office/drawing/2014/main" xmlns="" id="{58F600B4-EE22-4BA5-A764-9D80C335C3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14">
              <a:extLst>
                <a:ext uri="{FF2B5EF4-FFF2-40B4-BE49-F238E27FC236}">
                  <a16:creationId xmlns:a16="http://schemas.microsoft.com/office/drawing/2014/main" xmlns="" id="{1E8DAD02-2B30-48A9-ACE0-2E919309187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5">
              <a:extLst>
                <a:ext uri="{FF2B5EF4-FFF2-40B4-BE49-F238E27FC236}">
                  <a16:creationId xmlns:a16="http://schemas.microsoft.com/office/drawing/2014/main" xmlns="" id="{F8F76B12-142C-41AF-B239-F414ABCFA26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6" name="Rectangle 25">
            <a:extLst>
              <a:ext uri="{FF2B5EF4-FFF2-40B4-BE49-F238E27FC236}">
                <a16:creationId xmlns:a16="http://schemas.microsoft.com/office/drawing/2014/main" xmlns="" id="{225F4217-4021-45A0-812B-398F9A7A93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8C2D4DB-41A3-7493-69B3-ED87D8D15693}"/>
              </a:ext>
            </a:extLst>
          </p:cNvPr>
          <p:cNvSpPr>
            <a:spLocks noGrp="1"/>
          </p:cNvSpPr>
          <p:nvPr>
            <p:ph type="title"/>
          </p:nvPr>
        </p:nvSpPr>
        <p:spPr>
          <a:xfrm>
            <a:off x="1189702" y="1261872"/>
            <a:ext cx="3145536" cy="4334256"/>
          </a:xfrm>
        </p:spPr>
        <p:txBody>
          <a:bodyPr>
            <a:normAutofit/>
          </a:bodyPr>
          <a:lstStyle/>
          <a:p>
            <a:pPr algn="r"/>
            <a:r>
              <a:rPr lang="en-US" sz="3600">
                <a:latin typeface="Times New Roman"/>
                <a:cs typeface="Times New Roman"/>
              </a:rPr>
              <a:t>PROGRAM </a:t>
            </a:r>
          </a:p>
        </p:txBody>
      </p:sp>
      <p:cxnSp>
        <p:nvCxnSpPr>
          <p:cNvPr id="28" name="Straight Connector 27">
            <a:extLst>
              <a:ext uri="{FF2B5EF4-FFF2-40B4-BE49-F238E27FC236}">
                <a16:creationId xmlns:a16="http://schemas.microsoft.com/office/drawing/2014/main" xmlns="" id="{486F4EBC-E415-40E4-A8BA-BA66F0B632C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xmlns="" id="{BDC38006-93E8-360B-75B6-E6149941D1A3}"/>
              </a:ext>
            </a:extLst>
          </p:cNvPr>
          <p:cNvSpPr>
            <a:spLocks noGrp="1"/>
          </p:cNvSpPr>
          <p:nvPr>
            <p:ph idx="1"/>
          </p:nvPr>
        </p:nvSpPr>
        <p:spPr>
          <a:xfrm>
            <a:off x="5007932" y="1261873"/>
            <a:ext cx="5951013" cy="4449422"/>
          </a:xfrm>
        </p:spPr>
        <p:txBody>
          <a:bodyPr>
            <a:normAutofit/>
          </a:bodyPr>
          <a:lstStyle/>
          <a:p>
            <a:pPr marL="0" indent="0">
              <a:buNone/>
            </a:pPr>
            <a:r>
              <a:rPr lang="en-US" sz="2000">
                <a:ea typeface="+mn-lt"/>
                <a:cs typeface="+mn-lt"/>
              </a:rPr>
              <a:t># Data Exploration</a:t>
            </a:r>
            <a:endParaRPr lang="en-US" sz="2000"/>
          </a:p>
          <a:p>
            <a:pPr marL="0" indent="0">
              <a:buNone/>
            </a:pPr>
            <a:r>
              <a:rPr lang="en-US" sz="2000">
                <a:ea typeface="+mn-lt"/>
                <a:cs typeface="+mn-lt"/>
              </a:rPr>
              <a:t> legitimate_transactions.describe() </a:t>
            </a:r>
            <a:endParaRPr lang="en-US" sz="2000"/>
          </a:p>
          <a:p>
            <a:pPr marL="0" indent="0">
              <a:buClr>
                <a:srgbClr val="1287C3"/>
              </a:buClr>
              <a:buNone/>
            </a:pPr>
            <a:r>
              <a:rPr lang="en-US" sz="2000">
                <a:ea typeface="+mn-lt"/>
                <a:cs typeface="+mn-lt"/>
              </a:rPr>
              <a:t>fraudulent_transactions.describe() </a:t>
            </a:r>
          </a:p>
          <a:p>
            <a:pPr marL="0" indent="0">
              <a:buClr>
                <a:srgbClr val="1287C3"/>
              </a:buClr>
              <a:buNone/>
            </a:pPr>
            <a:r>
              <a:rPr lang="en-US" sz="2000">
                <a:ea typeface="+mn-lt"/>
                <a:cs typeface="+mn-lt"/>
              </a:rPr>
              <a:t># Data Visualization import matplotlib.pyplot as plt plt.scatter(legitimate_transactions['amount'], legitimate_transactions['hour'], </a:t>
            </a:r>
          </a:p>
          <a:p>
            <a:pPr marL="0" indent="0">
              <a:buClr>
                <a:srgbClr val="1287C3"/>
              </a:buClr>
              <a:buNone/>
            </a:pPr>
            <a:r>
              <a:rPr lang="en-US" sz="2000">
                <a:ea typeface="+mn-lt"/>
                <a:cs typeface="+mn-lt"/>
              </a:rPr>
              <a:t>label='Legitimate', color='green') plt.scatter(fraudulent_transactions['amount'], fraudulent_transactions['hour'], label='Fraudulent', color='red') plt.legend() plt.show()</a:t>
            </a:r>
            <a:endParaRPr lang="en-US" sz="2000"/>
          </a:p>
        </p:txBody>
      </p:sp>
    </p:spTree>
    <p:extLst>
      <p:ext uri="{BB962C8B-B14F-4D97-AF65-F5344CB8AC3E}">
        <p14:creationId xmlns:p14="http://schemas.microsoft.com/office/powerpoint/2010/main" val="43549408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080795-A5E8-0CD5-88AF-DB79AEC23F04}"/>
              </a:ext>
            </a:extLst>
          </p:cNvPr>
          <p:cNvSpPr>
            <a:spLocks noGrp="1"/>
          </p:cNvSpPr>
          <p:nvPr>
            <p:ph type="title"/>
          </p:nvPr>
        </p:nvSpPr>
        <p:spPr>
          <a:xfrm>
            <a:off x="1225519" y="722115"/>
            <a:ext cx="10493418" cy="1274297"/>
          </a:xfrm>
        </p:spPr>
        <p:txBody>
          <a:bodyPr>
            <a:normAutofit/>
          </a:bodyPr>
          <a:lstStyle/>
          <a:p>
            <a:r>
              <a:rPr lang="en-US" sz="5400" b="1" dirty="0">
                <a:latin typeface="Times New Roman"/>
                <a:ea typeface="+mj-lt"/>
                <a:cs typeface="+mj-lt"/>
              </a:rPr>
              <a:t>Anomaly Detection</a:t>
            </a:r>
            <a:endParaRPr lang="en-US" sz="5400" dirty="0">
              <a:latin typeface="Times New Roman"/>
              <a:cs typeface="Times New Roman"/>
            </a:endParaRPr>
          </a:p>
        </p:txBody>
      </p:sp>
      <p:sp>
        <p:nvSpPr>
          <p:cNvPr id="3" name="Content Placeholder 2">
            <a:extLst>
              <a:ext uri="{FF2B5EF4-FFF2-40B4-BE49-F238E27FC236}">
                <a16:creationId xmlns:a16="http://schemas.microsoft.com/office/drawing/2014/main" xmlns="" id="{A86E5FC2-3FEC-92C8-20D2-79603376BCF4}"/>
              </a:ext>
            </a:extLst>
          </p:cNvPr>
          <p:cNvSpPr>
            <a:spLocks noGrp="1"/>
          </p:cNvSpPr>
          <p:nvPr>
            <p:ph idx="1"/>
          </p:nvPr>
        </p:nvSpPr>
        <p:spPr>
          <a:xfrm>
            <a:off x="1728726" y="2796395"/>
            <a:ext cx="3333496" cy="3124201"/>
          </a:xfrm>
        </p:spPr>
        <p:txBody>
          <a:bodyPr anchor="t">
            <a:normAutofit/>
          </a:bodyPr>
          <a:lstStyle/>
          <a:p>
            <a:pPr marL="0" indent="0">
              <a:buNone/>
            </a:pPr>
            <a:r>
              <a:rPr lang="en-US" dirty="0">
                <a:ea typeface="+mn-lt"/>
                <a:cs typeface="+mn-lt"/>
              </a:rPr>
              <a:t>      Identifying outliers in data using Isolation Forest.</a:t>
            </a:r>
          </a:p>
          <a:p>
            <a:pPr marL="0" indent="0">
              <a:buNone/>
            </a:pPr>
            <a:r>
              <a:rPr lang="en-US" dirty="0">
                <a:ea typeface="+mn-lt"/>
                <a:cs typeface="+mn-lt"/>
              </a:rPr>
              <a:t>      Set a contamination parameter for the expected proportion of outliers.</a:t>
            </a:r>
            <a:endParaRPr lang="en-US" dirty="0"/>
          </a:p>
          <a:p>
            <a:pPr>
              <a:buClr>
                <a:srgbClr val="1287C3"/>
              </a:buClr>
            </a:pPr>
            <a:endParaRPr lang="en-US" dirty="0"/>
          </a:p>
        </p:txBody>
      </p:sp>
      <p:pic>
        <p:nvPicPr>
          <p:cNvPr id="7" name="Picture 6" descr="A drawing of a map&#10;&#10;Description automatically generated">
            <a:extLst>
              <a:ext uri="{FF2B5EF4-FFF2-40B4-BE49-F238E27FC236}">
                <a16:creationId xmlns:a16="http://schemas.microsoft.com/office/drawing/2014/main" xmlns="" id="{72E38ADF-A98F-FA17-1114-2604C736769A}"/>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5477693" y="2670419"/>
            <a:ext cx="6240990" cy="318290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5405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xmlns="" id="{675B157A-751A-4B3B-84E6-DAD66F659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xmlns="" id="{FBC8EF01-693C-48AC-85A7-E9DECBCDB7D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xmlns="" id="{30EDCE19-50EA-40A6-B3FD-F9E1428EC3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xmlns="" id="{D9779685-78AD-4FDC-B564-5CBB8ACE9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xmlns="" id="{D23942F2-754F-44B1-B568-D445FBF76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xmlns="" id="{17E35955-774E-46C4-8A1C-AB1A0CB30E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xmlns="" id="{72DFC3FC-F4F4-4ACF-A597-4713DB6002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xmlns="" id="{F89BD807-BC67-40FF-8A0C-C7BA2CD2C4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xmlns="" id="{734F9891-918B-4907-B215-68406A700E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FF23114-6F9D-F5FF-B03E-35D660C238D1}"/>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r>
              <a:rPr lang="en-US" sz="3000" dirty="0"/>
              <a:t/>
            </a:r>
            <a:br>
              <a:rPr lang="en-US" sz="3000" dirty="0"/>
            </a:br>
            <a:r>
              <a:rPr lang="en-US" sz="3000" dirty="0"/>
              <a:t/>
            </a:r>
            <a:br>
              <a:rPr lang="en-US" sz="3000" dirty="0"/>
            </a:br>
            <a:r>
              <a:rPr lang="en-US" sz="3000" dirty="0"/>
              <a:t>from </a:t>
            </a:r>
            <a:r>
              <a:rPr lang="en-US" sz="3000" dirty="0" err="1"/>
              <a:t>sklearn.ensemble</a:t>
            </a:r>
            <a:r>
              <a:rPr lang="en-US" sz="3000" dirty="0"/>
              <a:t> </a:t>
            </a:r>
            <a:br>
              <a:rPr lang="en-US" sz="3000" dirty="0"/>
            </a:br>
            <a:r>
              <a:rPr lang="en-US" sz="3000" dirty="0"/>
              <a:t>import </a:t>
            </a:r>
            <a:r>
              <a:rPr lang="en-US" sz="3000" dirty="0" err="1"/>
              <a:t>IsolationForest</a:t>
            </a:r>
            <a:r>
              <a:rPr lang="en-US" sz="3000" dirty="0"/>
              <a:t/>
            </a:r>
            <a:br>
              <a:rPr lang="en-US" sz="3000" dirty="0"/>
            </a:br>
            <a:r>
              <a:rPr lang="en-US" sz="3000" dirty="0"/>
              <a:t> </a:t>
            </a:r>
            <a:r>
              <a:rPr lang="en-US" sz="3000" dirty="0" err="1"/>
              <a:t>clf</a:t>
            </a:r>
            <a:r>
              <a:rPr lang="en-US" sz="3000" dirty="0"/>
              <a:t> = </a:t>
            </a:r>
            <a:r>
              <a:rPr lang="en-US" sz="3000" dirty="0" err="1"/>
              <a:t>IsolationForest</a:t>
            </a:r>
            <a:r>
              <a:rPr lang="en-US" sz="3000" dirty="0"/>
              <a:t>(contamination=0.05) </a:t>
            </a:r>
            <a:br>
              <a:rPr lang="en-US" sz="3000" dirty="0"/>
            </a:br>
            <a:r>
              <a:rPr lang="en-US" sz="3000" dirty="0" err="1"/>
              <a:t>clf.fit</a:t>
            </a:r>
            <a:r>
              <a:rPr lang="en-US" sz="3000" dirty="0"/>
              <a:t>(X)</a:t>
            </a:r>
            <a:br>
              <a:rPr lang="en-US" sz="3000" dirty="0"/>
            </a:br>
            <a:r>
              <a:rPr lang="en-US" sz="3000" dirty="0"/>
              <a:t> # X is your transaction data predictions = </a:t>
            </a:r>
            <a:r>
              <a:rPr lang="en-US" sz="3000" dirty="0" err="1"/>
              <a:t>clf.predict</a:t>
            </a:r>
            <a:r>
              <a:rPr lang="en-US" sz="3000" dirty="0"/>
              <a:t>(X)</a:t>
            </a:r>
          </a:p>
        </p:txBody>
      </p:sp>
      <p:cxnSp>
        <p:nvCxnSpPr>
          <p:cNvPr id="52" name="Straight Connector 51">
            <a:extLst>
              <a:ext uri="{FF2B5EF4-FFF2-40B4-BE49-F238E27FC236}">
                <a16:creationId xmlns:a16="http://schemas.microsoft.com/office/drawing/2014/main" xmlns="" id="{ABE42DBE-98BB-40FC-9C91-3BCB67F838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402F2A41-9A68-ECDE-C639-51771BD3C945}"/>
              </a:ext>
            </a:extLst>
          </p:cNvPr>
          <p:cNvSpPr txBox="1"/>
          <p:nvPr/>
        </p:nvSpPr>
        <p:spPr>
          <a:xfrm>
            <a:off x="2035834" y="3200400"/>
            <a:ext cx="19093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Program</a:t>
            </a:r>
          </a:p>
        </p:txBody>
      </p:sp>
    </p:spTree>
    <p:extLst>
      <p:ext uri="{BB962C8B-B14F-4D97-AF65-F5344CB8AC3E}">
        <p14:creationId xmlns:p14="http://schemas.microsoft.com/office/powerpoint/2010/main" val="17312702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CD833C3-5040-A0EE-AAA5-9D401D0EA950}"/>
              </a:ext>
            </a:extLst>
          </p:cNvPr>
          <p:cNvSpPr>
            <a:spLocks noGrp="1"/>
          </p:cNvSpPr>
          <p:nvPr>
            <p:ph type="title"/>
          </p:nvPr>
        </p:nvSpPr>
        <p:spPr>
          <a:xfrm>
            <a:off x="1484311" y="685800"/>
            <a:ext cx="10018713" cy="1752599"/>
          </a:xfrm>
        </p:spPr>
        <p:txBody>
          <a:bodyPr anchor="b">
            <a:normAutofit/>
          </a:bodyPr>
          <a:lstStyle/>
          <a:p>
            <a:pPr algn="l"/>
            <a:r>
              <a:rPr lang="en-US" sz="4800" b="1" dirty="0">
                <a:ea typeface="+mj-lt"/>
                <a:cs typeface="+mj-lt"/>
              </a:rPr>
              <a:t>Predictive Analytics</a:t>
            </a:r>
            <a:endParaRPr lang="en-US" sz="4800"/>
          </a:p>
        </p:txBody>
      </p:sp>
      <p:sp>
        <p:nvSpPr>
          <p:cNvPr id="3" name="Content Placeholder 2">
            <a:extLst>
              <a:ext uri="{FF2B5EF4-FFF2-40B4-BE49-F238E27FC236}">
                <a16:creationId xmlns:a16="http://schemas.microsoft.com/office/drawing/2014/main" xmlns="" id="{E867D14A-2BF8-729F-44EF-9455EB9ED374}"/>
              </a:ext>
            </a:extLst>
          </p:cNvPr>
          <p:cNvSpPr>
            <a:spLocks noGrp="1"/>
          </p:cNvSpPr>
          <p:nvPr>
            <p:ph idx="1"/>
          </p:nvPr>
        </p:nvSpPr>
        <p:spPr>
          <a:xfrm>
            <a:off x="1269402" y="2666999"/>
            <a:ext cx="10233621" cy="3124201"/>
          </a:xfrm>
        </p:spPr>
        <p:txBody>
          <a:bodyPr anchor="t">
            <a:normAutofit/>
          </a:bodyPr>
          <a:lstStyle/>
          <a:p>
            <a:pPr marL="0" indent="0">
              <a:buNone/>
            </a:pPr>
            <a:r>
              <a:rPr lang="en-US" dirty="0">
                <a:latin typeface="Times New Roman"/>
                <a:ea typeface="+mn-lt"/>
                <a:cs typeface="+mn-lt"/>
              </a:rPr>
              <a:t>     </a:t>
            </a:r>
            <a:endParaRPr lang="en-US" dirty="0">
              <a:latin typeface="Times New Roman"/>
              <a:ea typeface="+mn-lt"/>
              <a:cs typeface="Times New Roman"/>
            </a:endParaRPr>
          </a:p>
          <a:p>
            <a:pPr marL="0" indent="0">
              <a:buNone/>
            </a:pPr>
            <a:r>
              <a:rPr lang="en-US" dirty="0">
                <a:latin typeface="Times New Roman"/>
                <a:ea typeface="+mn-lt"/>
                <a:cs typeface="+mn-lt"/>
              </a:rPr>
              <a:t>   Using logistic regression to predict fraud.</a:t>
            </a:r>
            <a:endParaRPr lang="en-US" dirty="0">
              <a:latin typeface="Times New Roman"/>
              <a:cs typeface="Times New Roman"/>
            </a:endParaRPr>
          </a:p>
          <a:p>
            <a:pPr marL="0" indent="0">
              <a:buClr>
                <a:srgbClr val="1287C3"/>
              </a:buClr>
              <a:buNone/>
            </a:pPr>
            <a:r>
              <a:rPr lang="en-US" dirty="0">
                <a:latin typeface="Times New Roman"/>
                <a:ea typeface="+mn-lt"/>
                <a:cs typeface="+mn-lt"/>
              </a:rPr>
              <a:t>   Split data into training and test sets for model evaluation.</a:t>
            </a:r>
            <a:endParaRPr lang="en-US" dirty="0">
              <a:latin typeface="Times New Roman"/>
              <a:cs typeface="Times New Roman"/>
            </a:endParaRPr>
          </a:p>
          <a:p>
            <a:pPr>
              <a:buClr>
                <a:srgbClr val="1287C3"/>
              </a:buClr>
            </a:pPr>
            <a:endParaRPr lang="en-US">
              <a:latin typeface="Times New Roman"/>
              <a:cs typeface="Times New Roman"/>
            </a:endParaRPr>
          </a:p>
        </p:txBody>
      </p:sp>
      <p:sp>
        <p:nvSpPr>
          <p:cNvPr id="5" name="TextBox 4">
            <a:extLst>
              <a:ext uri="{FF2B5EF4-FFF2-40B4-BE49-F238E27FC236}">
                <a16:creationId xmlns:a16="http://schemas.microsoft.com/office/drawing/2014/main" xmlns="" id="{BDAE50A3-4220-0E57-A959-B2ED16A0E2E8}"/>
              </a:ext>
            </a:extLst>
          </p:cNvPr>
          <p:cNvSpPr txBox="1"/>
          <p:nvPr/>
        </p:nvSpPr>
        <p:spPr>
          <a:xfrm>
            <a:off x="9814426" y="6657945"/>
            <a:ext cx="237757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2">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3">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extLst>
      <p:ext uri="{BB962C8B-B14F-4D97-AF65-F5344CB8AC3E}">
        <p14:creationId xmlns:p14="http://schemas.microsoft.com/office/powerpoint/2010/main" val="409485438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6"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5" name="Rectangle 14">
            <a:extLst>
              <a:ext uri="{FF2B5EF4-FFF2-40B4-BE49-F238E27FC236}">
                <a16:creationId xmlns:a16="http://schemas.microsoft.com/office/drawing/2014/main" xmlns="" id="{E5A92FE9-DB05-4D0D-AF5A-BE8664B9FF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xmlns="" id="{53D9B26A-5143-49A7-BA98-D871D5BD719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6526211" y="1"/>
            <a:ext cx="5014912" cy="6857999"/>
            <a:chOff x="2928938" y="-4763"/>
            <a:chExt cx="5014912" cy="6862763"/>
          </a:xfrm>
        </p:grpSpPr>
        <p:sp>
          <p:nvSpPr>
            <p:cNvPr id="25" name="Freeform 6">
              <a:extLst>
                <a:ext uri="{FF2B5EF4-FFF2-40B4-BE49-F238E27FC236}">
                  <a16:creationId xmlns:a16="http://schemas.microsoft.com/office/drawing/2014/main" xmlns="" id="{68B85E55-A2A1-4682-B891-F201358A92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9" name="Freeform 7">
              <a:extLst>
                <a:ext uri="{FF2B5EF4-FFF2-40B4-BE49-F238E27FC236}">
                  <a16:creationId xmlns:a16="http://schemas.microsoft.com/office/drawing/2014/main" xmlns="" id="{45EF6EDB-9B5D-49E9-96FA-1AE08BF95E5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xmlns="" id="{38338226-D6E2-4EEE-B271-DB4BD096DB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1" name="Freeform 13">
              <a:extLst>
                <a:ext uri="{FF2B5EF4-FFF2-40B4-BE49-F238E27FC236}">
                  <a16:creationId xmlns:a16="http://schemas.microsoft.com/office/drawing/2014/main" xmlns="" id="{4878FB48-17B3-4A11-8025-DE0945CD4E7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2" name="Freeform 14">
              <a:extLst>
                <a:ext uri="{FF2B5EF4-FFF2-40B4-BE49-F238E27FC236}">
                  <a16:creationId xmlns:a16="http://schemas.microsoft.com/office/drawing/2014/main" xmlns="" id="{4150A21C-DD6D-4D3C-9E95-7A3CA263BE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3" name="Freeform 15">
              <a:extLst>
                <a:ext uri="{FF2B5EF4-FFF2-40B4-BE49-F238E27FC236}">
                  <a16:creationId xmlns:a16="http://schemas.microsoft.com/office/drawing/2014/main" xmlns="" id="{7505BF04-104D-4180-A284-42FCD6B04D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xmlns="" id="{7A5EE90A-E06E-BF15-24F1-9C2352D2FA44}"/>
              </a:ext>
            </a:extLst>
          </p:cNvPr>
          <p:cNvSpPr>
            <a:spLocks noGrp="1"/>
          </p:cNvSpPr>
          <p:nvPr>
            <p:ph type="title"/>
          </p:nvPr>
        </p:nvSpPr>
        <p:spPr>
          <a:xfrm>
            <a:off x="1018190" y="924232"/>
            <a:ext cx="8174971" cy="4968016"/>
          </a:xfrm>
        </p:spPr>
        <p:txBody>
          <a:bodyPr vert="horz" lIns="91440" tIns="45720" rIns="91440" bIns="45720" rtlCol="0" anchor="b">
            <a:normAutofit/>
          </a:bodyPr>
          <a:lstStyle/>
          <a:p>
            <a:pPr algn="l">
              <a:lnSpc>
                <a:spcPct val="90000"/>
              </a:lnSpc>
            </a:pPr>
            <a:r>
              <a:rPr lang="en-US" sz="4800" dirty="0"/>
              <a:t>Program:</a:t>
            </a:r>
            <a:r>
              <a:rPr lang="en-US" sz="2000" dirty="0"/>
              <a:t/>
            </a:r>
            <a:br>
              <a:rPr lang="en-US" sz="2000" dirty="0"/>
            </a:br>
            <a:r>
              <a:rPr lang="en-US" sz="2000" dirty="0"/>
              <a:t/>
            </a:r>
            <a:br>
              <a:rPr lang="en-US" sz="2000" dirty="0"/>
            </a:br>
            <a:r>
              <a:rPr lang="en-US" sz="2000" dirty="0"/>
              <a:t/>
            </a:r>
            <a:br>
              <a:rPr lang="en-US" sz="2000" dirty="0"/>
            </a:br>
            <a:r>
              <a:rPr lang="en-US" sz="2000" dirty="0"/>
              <a:t>from </a:t>
            </a:r>
            <a:r>
              <a:rPr lang="en-US" sz="2000" dirty="0" err="1"/>
              <a:t>sklearn.model_selection</a:t>
            </a:r>
            <a:r>
              <a:rPr lang="en-US" sz="2000" dirty="0"/>
              <a:t> import </a:t>
            </a:r>
            <a:r>
              <a:rPr lang="en-US" sz="2000" dirty="0" err="1"/>
              <a:t>train_test_split</a:t>
            </a:r>
            <a:r>
              <a:rPr lang="en-US" sz="2000" dirty="0"/>
              <a:t> </a:t>
            </a:r>
            <a:br>
              <a:rPr lang="en-US" sz="2000" dirty="0"/>
            </a:br>
            <a:r>
              <a:rPr lang="en-US" sz="2000" dirty="0"/>
              <a:t>from </a:t>
            </a:r>
            <a:r>
              <a:rPr lang="en-US" sz="2000" dirty="0" err="1"/>
              <a:t>sklearn.linear_model</a:t>
            </a:r>
            <a:r>
              <a:rPr lang="en-US" sz="2000" dirty="0"/>
              <a:t> import </a:t>
            </a:r>
            <a:r>
              <a:rPr lang="en-US" sz="2000" dirty="0" err="1"/>
              <a:t>LogisticRegression</a:t>
            </a:r>
            <a:r>
              <a:rPr lang="en-US" sz="2000" dirty="0"/>
              <a:t/>
            </a:r>
            <a:br>
              <a:rPr lang="en-US" sz="2000" dirty="0"/>
            </a:br>
            <a:r>
              <a:rPr lang="en-US" sz="2000" dirty="0"/>
              <a:t> from </a:t>
            </a:r>
            <a:r>
              <a:rPr lang="en-US" sz="2000" dirty="0" err="1"/>
              <a:t>sklearn.metrics</a:t>
            </a:r>
            <a:r>
              <a:rPr lang="en-US" sz="2000" dirty="0"/>
              <a:t> import </a:t>
            </a:r>
            <a:r>
              <a:rPr lang="en-US" sz="2000" dirty="0" err="1"/>
              <a:t>accuracy_score</a:t>
            </a:r>
            <a:r>
              <a:rPr lang="en-US" sz="2000" dirty="0"/>
              <a:t>, </a:t>
            </a:r>
            <a:br>
              <a:rPr lang="en-US" sz="2000" dirty="0"/>
            </a:br>
            <a:r>
              <a:rPr lang="en-US" sz="2000" dirty="0" err="1"/>
              <a:t>confusion_matrix</a:t>
            </a:r>
            <a:r>
              <a:rPr lang="en-US" sz="2000" dirty="0"/>
              <a:t> </a:t>
            </a:r>
            <a:r>
              <a:rPr lang="en-US" sz="2000" dirty="0" err="1"/>
              <a:t>X_train</a:t>
            </a:r>
            <a:r>
              <a:rPr lang="en-US" sz="2000" dirty="0"/>
              <a:t>,</a:t>
            </a:r>
            <a:br>
              <a:rPr lang="en-US" sz="2000" dirty="0"/>
            </a:br>
            <a:r>
              <a:rPr lang="en-US" sz="2000" dirty="0"/>
              <a:t> </a:t>
            </a:r>
            <a:r>
              <a:rPr lang="en-US" sz="2000" dirty="0" err="1"/>
              <a:t>X_test</a:t>
            </a:r>
            <a:r>
              <a:rPr lang="en-US" sz="2000" dirty="0"/>
              <a:t>, </a:t>
            </a:r>
            <a:r>
              <a:rPr lang="en-US" sz="2000" dirty="0" err="1"/>
              <a:t>y_train</a:t>
            </a:r>
            <a:r>
              <a:rPr lang="en-US" sz="2000" dirty="0"/>
              <a:t>, </a:t>
            </a:r>
            <a:r>
              <a:rPr lang="en-US" sz="2000" dirty="0" err="1"/>
              <a:t>y_test</a:t>
            </a:r>
            <a:r>
              <a:rPr lang="en-US" sz="2000" dirty="0"/>
              <a:t> = </a:t>
            </a:r>
            <a:r>
              <a:rPr lang="en-US" sz="2000" dirty="0" err="1"/>
              <a:t>train_test_split</a:t>
            </a:r>
            <a:r>
              <a:rPr lang="en-US" sz="2000" dirty="0"/>
              <a:t>(X, y, </a:t>
            </a:r>
            <a:r>
              <a:rPr lang="en-US" sz="2000" dirty="0" err="1"/>
              <a:t>test_size</a:t>
            </a:r>
            <a:r>
              <a:rPr lang="en-US" sz="2000" dirty="0"/>
              <a:t>=0.2)</a:t>
            </a:r>
            <a:br>
              <a:rPr lang="en-US" sz="2000" dirty="0"/>
            </a:br>
            <a:r>
              <a:rPr lang="en-US" sz="2000" dirty="0"/>
              <a:t> model = </a:t>
            </a:r>
            <a:r>
              <a:rPr lang="en-US" sz="2000" dirty="0" err="1"/>
              <a:t>LogisticRegression</a:t>
            </a:r>
            <a:r>
              <a:rPr lang="en-US" sz="2000" dirty="0"/>
              <a:t>() </a:t>
            </a:r>
            <a:r>
              <a:rPr lang="en-US" sz="2000" dirty="0" err="1"/>
              <a:t>model.fit</a:t>
            </a:r>
            <a:r>
              <a:rPr lang="en-US" sz="2000" dirty="0"/>
              <a:t>(</a:t>
            </a:r>
            <a:r>
              <a:rPr lang="en-US" sz="2000" dirty="0" err="1"/>
              <a:t>X_train</a:t>
            </a:r>
            <a:r>
              <a:rPr lang="en-US" sz="2000" dirty="0"/>
              <a:t>, </a:t>
            </a:r>
            <a:r>
              <a:rPr lang="en-US" sz="2000" dirty="0" err="1"/>
              <a:t>y_train</a:t>
            </a:r>
            <a:r>
              <a:rPr lang="en-US" sz="2000" dirty="0"/>
              <a:t>)</a:t>
            </a:r>
            <a:br>
              <a:rPr lang="en-US" sz="2000" dirty="0"/>
            </a:br>
            <a:r>
              <a:rPr lang="en-US" sz="2000" dirty="0"/>
              <a:t> predictions = </a:t>
            </a:r>
            <a:r>
              <a:rPr lang="en-US" sz="2000" dirty="0" err="1"/>
              <a:t>model.predict</a:t>
            </a:r>
            <a:r>
              <a:rPr lang="en-US" sz="2000" dirty="0"/>
              <a:t>(</a:t>
            </a:r>
            <a:r>
              <a:rPr lang="en-US" sz="2000" dirty="0" err="1"/>
              <a:t>X_test</a:t>
            </a:r>
            <a:r>
              <a:rPr lang="en-US" sz="2000" dirty="0"/>
              <a:t>)</a:t>
            </a:r>
            <a:br>
              <a:rPr lang="en-US" sz="2000" dirty="0"/>
            </a:br>
            <a:r>
              <a:rPr lang="en-US" sz="2000" dirty="0"/>
              <a:t> accuracy = </a:t>
            </a:r>
            <a:r>
              <a:rPr lang="en-US" sz="2000" dirty="0" err="1"/>
              <a:t>accuracy_score</a:t>
            </a:r>
            <a:r>
              <a:rPr lang="en-US" sz="2000" dirty="0"/>
              <a:t>(</a:t>
            </a:r>
            <a:r>
              <a:rPr lang="en-US" sz="2000" dirty="0" err="1"/>
              <a:t>y_test</a:t>
            </a:r>
            <a:r>
              <a:rPr lang="en-US" sz="2000" dirty="0"/>
              <a:t>, predictions)</a:t>
            </a:r>
            <a:br>
              <a:rPr lang="en-US" sz="2000" dirty="0"/>
            </a:br>
            <a:r>
              <a:rPr lang="en-US" sz="2000" dirty="0"/>
              <a:t> cm = </a:t>
            </a:r>
            <a:r>
              <a:rPr lang="en-US" sz="2000" dirty="0" err="1"/>
              <a:t>confusion_matrix</a:t>
            </a:r>
            <a:r>
              <a:rPr lang="en-US" sz="2000" dirty="0"/>
              <a:t>(</a:t>
            </a:r>
            <a:r>
              <a:rPr lang="en-US" sz="2000" dirty="0" err="1"/>
              <a:t>y_test</a:t>
            </a:r>
            <a:r>
              <a:rPr lang="en-US" sz="2000" dirty="0"/>
              <a:t>, predictions)</a:t>
            </a:r>
          </a:p>
        </p:txBody>
      </p:sp>
    </p:spTree>
    <p:extLst>
      <p:ext uri="{BB962C8B-B14F-4D97-AF65-F5344CB8AC3E}">
        <p14:creationId xmlns:p14="http://schemas.microsoft.com/office/powerpoint/2010/main" val="31265489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xmlns="" id="{260ACC13-B825-49F3-93DE-C8B8F2FA37A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xmlns="" id="{F947B31F-CA03-4793-845D-FD86BABC1A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xmlns="" id="{DCDDE94D-F78C-4A48-AEA6-E922FC99A1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xmlns="" id="{3445A886-F3CA-4DE4-90D7-535F9707B7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xmlns="" id="{A8999CB6-C053-418B-AE37-E470804D25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xmlns="" id="{81EA3E26-BFCD-4396-AE8A-2A9828BFFBA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xmlns="" id="{5F9BC582-73A6-4D8A-8738-E364764893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30" name="Rectangle 29">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ADF1F2F-4F9F-17EC-E570-0963AF8C1D44}"/>
              </a:ext>
            </a:extLst>
          </p:cNvPr>
          <p:cNvSpPr>
            <a:spLocks noGrp="1"/>
          </p:cNvSpPr>
          <p:nvPr>
            <p:ph type="ctrTitle"/>
          </p:nvPr>
        </p:nvSpPr>
        <p:spPr>
          <a:xfrm>
            <a:off x="643467" y="639099"/>
            <a:ext cx="3647493" cy="4965833"/>
          </a:xfrm>
        </p:spPr>
        <p:txBody>
          <a:bodyPr vert="horz" lIns="91440" tIns="45720" rIns="91440" bIns="45720" rtlCol="0" anchor="ctr">
            <a:normAutofit/>
          </a:bodyPr>
          <a:lstStyle/>
          <a:p>
            <a:r>
              <a:rPr lang="en-US" sz="4800" dirty="0"/>
              <a:t>CREDIT CARD FRAUD DEDECTION</a:t>
            </a:r>
          </a:p>
        </p:txBody>
      </p:sp>
      <p:cxnSp>
        <p:nvCxnSpPr>
          <p:cNvPr id="31" name="Straight Connector 30">
            <a:extLst>
              <a:ext uri="{FF2B5EF4-FFF2-40B4-BE49-F238E27FC236}">
                <a16:creationId xmlns:a16="http://schemas.microsoft.com/office/drawing/2014/main" xmlns="" id="{3378FF8B-3743-48E1-88E3-F4CADB3DEC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FEEAF74A-2864-664C-7DC6-617F8B6E612D}"/>
              </a:ext>
            </a:extLst>
          </p:cNvPr>
          <p:cNvSpPr>
            <a:spLocks noGrp="1"/>
          </p:cNvSpPr>
          <p:nvPr>
            <p:ph type="subTitle" idx="1"/>
          </p:nvPr>
        </p:nvSpPr>
        <p:spPr>
          <a:xfrm>
            <a:off x="5813824" y="279666"/>
            <a:ext cx="5757460" cy="6202284"/>
          </a:xfrm>
        </p:spPr>
        <p:txBody>
          <a:bodyPr vert="horz" lIns="91440" tIns="45720" rIns="91440" bIns="45720" rtlCol="0" anchor="ctr">
            <a:normAutofit fontScale="85000" lnSpcReduction="10000"/>
          </a:bodyPr>
          <a:lstStyle/>
          <a:p>
            <a:pPr algn="l">
              <a:buFont typeface="Arial"/>
              <a:buChar char="•"/>
            </a:pPr>
            <a:endParaRPr lang="en-US" sz="2800" dirty="0"/>
          </a:p>
          <a:p>
            <a:pPr algn="l"/>
            <a:r>
              <a:rPr lang="en-US" sz="2800" dirty="0"/>
              <a:t>                          INTRODUCTION</a:t>
            </a:r>
          </a:p>
          <a:p>
            <a:pPr algn="l"/>
            <a:r>
              <a:rPr lang="en-US" sz="2800" dirty="0"/>
              <a:t>                          PROBLEM DEFINITION</a:t>
            </a:r>
          </a:p>
          <a:p>
            <a:pPr algn="l"/>
            <a:r>
              <a:rPr lang="en-US" sz="2800" dirty="0"/>
              <a:t>                          DEEP LEARING</a:t>
            </a:r>
          </a:p>
          <a:p>
            <a:pPr algn="l"/>
            <a:r>
              <a:rPr lang="en-US" sz="2800" dirty="0"/>
              <a:t>                          REAL-TIME MONITORING</a:t>
            </a:r>
          </a:p>
          <a:p>
            <a:pPr algn="l"/>
            <a:r>
              <a:rPr lang="en-US" sz="2800" dirty="0"/>
              <a:t>                          IMPLANCED DATA HANDLING</a:t>
            </a:r>
          </a:p>
          <a:p>
            <a:pPr algn="l"/>
            <a:r>
              <a:rPr lang="en-US" sz="2800" dirty="0"/>
              <a:t>                          DISCRIPTIVE ANALYSIST</a:t>
            </a:r>
          </a:p>
          <a:p>
            <a:pPr algn="l"/>
            <a:r>
              <a:rPr lang="en-US" sz="2800" dirty="0"/>
              <a:t>                          ANOMALY DETECTION</a:t>
            </a:r>
          </a:p>
          <a:p>
            <a:pPr algn="l"/>
            <a:r>
              <a:rPr lang="en-US" sz="2800" dirty="0"/>
              <a:t>                          PREDICTIVE ANALYSIST</a:t>
            </a:r>
          </a:p>
          <a:p>
            <a:pPr algn="l"/>
            <a:r>
              <a:rPr lang="en-US" sz="2800" dirty="0"/>
              <a:t>                          NETWORK ANALYSIS </a:t>
            </a:r>
          </a:p>
          <a:p>
            <a:pPr algn="l"/>
            <a:r>
              <a:rPr lang="en-US" sz="2800" dirty="0"/>
              <a:t>                          TIME SERIES ANALYSIS </a:t>
            </a:r>
          </a:p>
          <a:p>
            <a:pPr algn="l"/>
            <a:r>
              <a:rPr lang="en-US" sz="2800" dirty="0"/>
              <a:t>                          CONCLUSION</a:t>
            </a:r>
          </a:p>
          <a:p>
            <a:pPr algn="l"/>
            <a:r>
              <a:rPr lang="en-US" sz="2800" dirty="0"/>
              <a:t>                                                         </a:t>
            </a:r>
          </a:p>
        </p:txBody>
      </p:sp>
      <p:sp>
        <p:nvSpPr>
          <p:cNvPr id="5" name="TextBox 4">
            <a:extLst>
              <a:ext uri="{FF2B5EF4-FFF2-40B4-BE49-F238E27FC236}">
                <a16:creationId xmlns:a16="http://schemas.microsoft.com/office/drawing/2014/main" xmlns="" id="{73C10281-4A24-A0B2-591C-725FB83030E5}"/>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2">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3">
                  <a:extLst>
                    <a:ext uri="{A12FA001-AC4F-418D-AE19-62706E023703}">
                      <ahyp:hlinkClr xmlns:ahyp="http://schemas.microsoft.com/office/drawing/2018/hyperlinkcolor" xmlns="" val="tx"/>
                    </a:ext>
                  </a:extLst>
                </a:hlinkClick>
              </a:rPr>
              <a:t>CC BY-NC-ND</a:t>
            </a:r>
            <a:r>
              <a:rPr lang="en-US" sz="700">
                <a:solidFill>
                  <a:srgbClr val="FFFFFF"/>
                </a:solidFill>
              </a:rPr>
              <a:t>.</a:t>
            </a:r>
          </a:p>
        </p:txBody>
      </p:sp>
    </p:spTree>
    <p:extLst>
      <p:ext uri="{BB962C8B-B14F-4D97-AF65-F5344CB8AC3E}">
        <p14:creationId xmlns:p14="http://schemas.microsoft.com/office/powerpoint/2010/main" val="305557295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en working on a machine&#10;&#10;Description automatically generated">
            <a:extLst>
              <a:ext uri="{FF2B5EF4-FFF2-40B4-BE49-F238E27FC236}">
                <a16:creationId xmlns:a16="http://schemas.microsoft.com/office/drawing/2014/main" xmlns="" id="{F3D3A7B6-1591-6C70-6148-315013FC187E}"/>
              </a:ext>
            </a:extLst>
          </p:cNvPr>
          <p:cNvPicPr>
            <a:picLocks noChangeAspect="1"/>
          </p:cNvPicPr>
          <p:nvPr/>
        </p:nvPicPr>
        <p:blipFill rotWithShape="1">
          <a:blip r:embed="rId2">
            <a:duotone>
              <a:schemeClr val="bg2">
                <a:shade val="45000"/>
                <a:satMod val="135000"/>
              </a:schemeClr>
              <a:prstClr val="white"/>
            </a:duotone>
            <a:alphaModFix amt="25000"/>
            <a:extLst>
              <a:ext uri="{837473B0-CC2E-450A-ABE3-18F120FF3D39}">
                <a1611:picAttrSrcUrl xmlns:a1611="http://schemas.microsoft.com/office/drawing/2016/11/main" xmlns="" r:id="rId3"/>
              </a:ext>
            </a:extLst>
          </a:blip>
          <a:srcRect l="2667"/>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18FE3783-D3A3-B42B-7864-AAFBCA3B1F84}"/>
              </a:ext>
            </a:extLst>
          </p:cNvPr>
          <p:cNvSpPr>
            <a:spLocks noGrp="1"/>
          </p:cNvSpPr>
          <p:nvPr>
            <p:ph type="title"/>
          </p:nvPr>
        </p:nvSpPr>
        <p:spPr>
          <a:xfrm>
            <a:off x="643467" y="639099"/>
            <a:ext cx="3647493" cy="4965833"/>
          </a:xfrm>
        </p:spPr>
        <p:txBody>
          <a:bodyPr>
            <a:normAutofit/>
          </a:bodyPr>
          <a:lstStyle/>
          <a:p>
            <a:pPr algn="r"/>
            <a:r>
              <a:rPr lang="en-US" b="1">
                <a:ea typeface="+mj-lt"/>
                <a:cs typeface="+mj-lt"/>
              </a:rPr>
              <a:t>Rule-Based System</a:t>
            </a:r>
            <a:endParaRPr lang="en-US"/>
          </a:p>
        </p:txBody>
      </p:sp>
      <p:cxnSp>
        <p:nvCxnSpPr>
          <p:cNvPr id="12" name="Straight Connector 11">
            <a:extLst>
              <a:ext uri="{FF2B5EF4-FFF2-40B4-BE49-F238E27FC236}">
                <a16:creationId xmlns:a16="http://schemas.microsoft.com/office/drawing/2014/main" xmlns="" id="{3378FF8B-3743-48E1-88E3-F4CADB3DEC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CE9F9491-E82F-B095-931F-3B18AABF679C}"/>
              </a:ext>
            </a:extLst>
          </p:cNvPr>
          <p:cNvSpPr>
            <a:spLocks noGrp="1"/>
          </p:cNvSpPr>
          <p:nvPr>
            <p:ph idx="1"/>
          </p:nvPr>
        </p:nvSpPr>
        <p:spPr>
          <a:xfrm>
            <a:off x="4979938" y="639099"/>
            <a:ext cx="6591346" cy="4965833"/>
          </a:xfrm>
        </p:spPr>
        <p:txBody>
          <a:bodyPr>
            <a:normAutofit/>
          </a:bodyPr>
          <a:lstStyle/>
          <a:p>
            <a:pPr marL="0" indent="0">
              <a:buClr>
                <a:srgbClr val="1287C3"/>
              </a:buClr>
              <a:buNone/>
            </a:pPr>
            <a:r>
              <a:rPr lang="en-US" dirty="0">
                <a:ea typeface="+mn-lt"/>
                <a:cs typeface="+mn-lt"/>
              </a:rPr>
              <a:t>         Define rules to classify transactions as legitimate or fraudulent.</a:t>
            </a:r>
            <a:endParaRPr lang="en-US" dirty="0"/>
          </a:p>
          <a:p>
            <a:pPr marL="0" indent="0">
              <a:buClr>
                <a:srgbClr val="1287C3"/>
              </a:buClr>
              <a:buNone/>
            </a:pPr>
            <a:r>
              <a:rPr lang="en-US" dirty="0">
                <a:ea typeface="+mn-lt"/>
                <a:cs typeface="+mn-lt"/>
              </a:rPr>
              <a:t>      </a:t>
            </a:r>
          </a:p>
          <a:p>
            <a:pPr marL="0" indent="0">
              <a:buNone/>
            </a:pPr>
            <a:r>
              <a:rPr lang="en-US" dirty="0">
                <a:ea typeface="+mn-lt"/>
                <a:cs typeface="+mn-lt"/>
              </a:rPr>
              <a:t>        Rules may be based on transaction amount, location, or other factors.</a:t>
            </a:r>
            <a:endParaRPr lang="en-US"/>
          </a:p>
          <a:p>
            <a:pPr marL="0" indent="0">
              <a:buNone/>
            </a:pPr>
            <a:endParaRPr lang="en-US"/>
          </a:p>
        </p:txBody>
      </p:sp>
      <p:sp>
        <p:nvSpPr>
          <p:cNvPr id="5" name="TextBox 4">
            <a:extLst>
              <a:ext uri="{FF2B5EF4-FFF2-40B4-BE49-F238E27FC236}">
                <a16:creationId xmlns:a16="http://schemas.microsoft.com/office/drawing/2014/main" xmlns="" id="{C2B32CE3-351A-2E82-5D70-617D36278010}"/>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BY-NC-ND</a:t>
            </a:r>
            <a:r>
              <a:rPr lang="en-US" sz="700">
                <a:solidFill>
                  <a:srgbClr val="FFFFFF"/>
                </a:solidFill>
              </a:rPr>
              <a:t>.</a:t>
            </a:r>
          </a:p>
        </p:txBody>
      </p:sp>
    </p:spTree>
    <p:extLst>
      <p:ext uri="{BB962C8B-B14F-4D97-AF65-F5344CB8AC3E}">
        <p14:creationId xmlns:p14="http://schemas.microsoft.com/office/powerpoint/2010/main" val="394630025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08F94D66-27EC-4CB8-8226-D7F41C16186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xmlns="" id="{1A53964C-7D93-4C48-A4A6-C4C2C393C5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xmlns="" id="{9C944EEC-539E-4389-8785-58E65D04E8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xmlns="" id="{7836EB7E-895C-4D68-B92E-312B371CBD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xmlns="" id="{0F29242B-8CE7-4636-B326-4BEE42EB6D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xmlns="" id="{4D0B8E9A-7727-4AD9-974E-8815F0B20E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xmlns="" id="{1CD6C65C-71BE-4549-926A-1C1135FD06D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xmlns="" id="{718AB70F-F374-4950-5D4E-87EE3886F3F8}"/>
              </a:ext>
            </a:extLst>
          </p:cNvPr>
          <p:cNvSpPr>
            <a:spLocks noGrp="1"/>
          </p:cNvSpPr>
          <p:nvPr>
            <p:ph type="title"/>
          </p:nvPr>
        </p:nvSpPr>
        <p:spPr>
          <a:xfrm>
            <a:off x="2928401" y="1006257"/>
            <a:ext cx="7438810" cy="3248802"/>
          </a:xfrm>
        </p:spPr>
        <p:txBody>
          <a:bodyPr vert="horz" lIns="91440" tIns="45720" rIns="91440" bIns="45720" rtlCol="0" anchor="b">
            <a:noAutofit/>
          </a:bodyPr>
          <a:lstStyle/>
          <a:p>
            <a:pPr algn="l">
              <a:lnSpc>
                <a:spcPct val="90000"/>
              </a:lnSpc>
            </a:pPr>
            <a:r>
              <a:rPr lang="en-US" sz="3200" dirty="0">
                <a:solidFill>
                  <a:schemeClr val="accent1">
                    <a:lumMod val="50000"/>
                  </a:schemeClr>
                </a:solidFill>
                <a:latin typeface="Times New Roman"/>
                <a:cs typeface="Times New Roman"/>
              </a:rPr>
              <a:t>Program:</a:t>
            </a:r>
            <a:r>
              <a:rPr lang="en-US" sz="2400" dirty="0"/>
              <a:t/>
            </a:r>
            <a:br>
              <a:rPr lang="en-US" sz="2400" dirty="0"/>
            </a:br>
            <a:r>
              <a:rPr lang="en-US" sz="2400" dirty="0"/>
              <a:t/>
            </a:r>
            <a:br>
              <a:rPr lang="en-US" sz="2400" dirty="0"/>
            </a:br>
            <a:r>
              <a:rPr lang="en-US" sz="2400" dirty="0"/>
              <a:t>def </a:t>
            </a:r>
            <a:r>
              <a:rPr lang="en-US" sz="2400" err="1"/>
              <a:t>rule_based_fraud_detection</a:t>
            </a:r>
            <a:r>
              <a:rPr lang="en-US" sz="2400" dirty="0"/>
              <a:t>(transaction):</a:t>
            </a:r>
            <a:br>
              <a:rPr lang="en-US" sz="2400" dirty="0"/>
            </a:br>
            <a:r>
              <a:rPr lang="en-US" sz="2400" dirty="0"/>
              <a:t>if transaction['amount'] &gt; 1000 and </a:t>
            </a:r>
            <a:br>
              <a:rPr lang="en-US" sz="2400" dirty="0"/>
            </a:br>
            <a:r>
              <a:rPr lang="en-US" sz="2400" dirty="0"/>
              <a:t>transaction['location'] not in </a:t>
            </a:r>
            <a:r>
              <a:rPr lang="en-US" sz="2400" err="1"/>
              <a:t>trusted_locations</a:t>
            </a:r>
            <a:r>
              <a:rPr lang="en-US" sz="2400" dirty="0"/>
              <a:t>:</a:t>
            </a:r>
            <a:br>
              <a:rPr lang="en-US" sz="2400" dirty="0"/>
            </a:br>
            <a:r>
              <a:rPr lang="en-US" sz="2400" dirty="0"/>
              <a:t> return "Fraudulent" else:</a:t>
            </a:r>
            <a:br>
              <a:rPr lang="en-US" sz="2400" dirty="0"/>
            </a:br>
            <a:r>
              <a:rPr lang="en-US" sz="2400" dirty="0"/>
              <a:t> return "Legitimate" result = </a:t>
            </a:r>
            <a:r>
              <a:rPr lang="en-US" sz="2400" err="1"/>
              <a:t>rule_based_fraud_detection</a:t>
            </a:r>
            <a:r>
              <a:rPr lang="en-US" sz="2400" dirty="0"/>
              <a:t>(</a:t>
            </a:r>
            <a:r>
              <a:rPr lang="en-US" sz="2400" err="1"/>
              <a:t>transaction_data</a:t>
            </a:r>
            <a:r>
              <a:rPr lang="en-US" sz="2400" dirty="0"/>
              <a:t>)</a:t>
            </a:r>
            <a:endParaRPr lang="en-US"/>
          </a:p>
        </p:txBody>
      </p:sp>
      <p:grpSp>
        <p:nvGrpSpPr>
          <p:cNvPr id="18" name="Group 17">
            <a:extLst>
              <a:ext uri="{FF2B5EF4-FFF2-40B4-BE49-F238E27FC236}">
                <a16:creationId xmlns:a16="http://schemas.microsoft.com/office/drawing/2014/main" xmlns="" id="{0A3EF779-83DD-4EB0-9F4C-7304381A287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19" name="Freeform 6">
              <a:extLst>
                <a:ext uri="{FF2B5EF4-FFF2-40B4-BE49-F238E27FC236}">
                  <a16:creationId xmlns:a16="http://schemas.microsoft.com/office/drawing/2014/main" xmlns="" id="{772C8C0C-10E0-4305-95B6-F0A11F0AD0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rgbClr val="30ACEC"/>
            </a:solidFill>
            <a:ln>
              <a:noFill/>
            </a:ln>
          </p:spPr>
        </p:sp>
        <p:sp>
          <p:nvSpPr>
            <p:cNvPr id="20" name="Freeform 7">
              <a:extLst>
                <a:ext uri="{FF2B5EF4-FFF2-40B4-BE49-F238E27FC236}">
                  <a16:creationId xmlns:a16="http://schemas.microsoft.com/office/drawing/2014/main" xmlns="" id="{ED6F480D-2F2A-4E97-B196-39B35C4BF8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ysClr val="windowText" lastClr="000000">
                <a:lumMod val="65000"/>
                <a:lumOff val="35000"/>
              </a:sysClr>
            </a:solidFill>
            <a:ln>
              <a:noFill/>
            </a:ln>
          </p:spPr>
        </p:sp>
        <p:sp>
          <p:nvSpPr>
            <p:cNvPr id="21" name="Freeform 9">
              <a:extLst>
                <a:ext uri="{FF2B5EF4-FFF2-40B4-BE49-F238E27FC236}">
                  <a16:creationId xmlns:a16="http://schemas.microsoft.com/office/drawing/2014/main" xmlns="" id="{65ACA5CB-4926-4AA1-8B0D-0A8C294D3A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ysClr val="windowText" lastClr="000000">
                <a:lumMod val="85000"/>
                <a:lumOff val="15000"/>
              </a:sysClr>
            </a:solidFill>
            <a:ln>
              <a:noFill/>
            </a:ln>
          </p:spPr>
        </p:sp>
        <p:sp>
          <p:nvSpPr>
            <p:cNvPr id="22" name="Freeform 10">
              <a:extLst>
                <a:ext uri="{FF2B5EF4-FFF2-40B4-BE49-F238E27FC236}">
                  <a16:creationId xmlns:a16="http://schemas.microsoft.com/office/drawing/2014/main" xmlns="" id="{1FC1EC6E-AED1-4539-B157-0522649916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rgbClr val="30ACEC">
                <a:lumMod val="50000"/>
              </a:srgbClr>
            </a:solidFill>
            <a:ln>
              <a:noFill/>
            </a:ln>
          </p:spPr>
        </p:sp>
        <p:sp>
          <p:nvSpPr>
            <p:cNvPr id="23" name="Freeform 11">
              <a:extLst>
                <a:ext uri="{FF2B5EF4-FFF2-40B4-BE49-F238E27FC236}">
                  <a16:creationId xmlns:a16="http://schemas.microsoft.com/office/drawing/2014/main" xmlns="" id="{F5C22045-92BD-4CA1-A655-5ADD002833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rgbClr val="30ACEC">
                <a:lumMod val="75000"/>
              </a:srgbClr>
            </a:solidFill>
            <a:ln>
              <a:noFill/>
            </a:ln>
          </p:spPr>
        </p:sp>
        <p:sp>
          <p:nvSpPr>
            <p:cNvPr id="24" name="Freeform 12">
              <a:extLst>
                <a:ext uri="{FF2B5EF4-FFF2-40B4-BE49-F238E27FC236}">
                  <a16:creationId xmlns:a16="http://schemas.microsoft.com/office/drawing/2014/main" xmlns="" id="{F130A56D-449A-4985-94CD-B749D51FF8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ysClr val="windowText" lastClr="000000">
                <a:lumMod val="75000"/>
                <a:lumOff val="25000"/>
              </a:sysClr>
            </a:solidFill>
            <a:ln>
              <a:noFill/>
            </a:ln>
          </p:spPr>
        </p:sp>
      </p:grpSp>
    </p:spTree>
    <p:extLst>
      <p:ext uri="{BB962C8B-B14F-4D97-AF65-F5344CB8AC3E}">
        <p14:creationId xmlns:p14="http://schemas.microsoft.com/office/powerpoint/2010/main" val="41256978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A2E861A3-F23C-46B8-A38A-4A22E453D99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xmlns="" id="{8BC3D220-643B-4160-B5A9-59DF5D21F4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xmlns="" id="{B92237DE-D518-4625-8392-66D7084588A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xmlns="" id="{F290F0DD-E80A-4263-94E1-A41F57D84C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xmlns="" id="{D78EA7D2-CCEA-435E-873D-36BF0522FF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xmlns="" id="{9DFA731E-D6BB-42CC-AA05-64023DC81F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xmlns="" id="{B00D0483-90FB-4EB4-9770-CA8A310D50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xmlns="" id="{A53E9CD9-DC38-451A-E14A-23A0B3002826}"/>
              </a:ext>
            </a:extLst>
          </p:cNvPr>
          <p:cNvSpPr>
            <a:spLocks noGrp="1"/>
          </p:cNvSpPr>
          <p:nvPr>
            <p:ph type="title"/>
          </p:nvPr>
        </p:nvSpPr>
        <p:spPr>
          <a:xfrm>
            <a:off x="1484312" y="685800"/>
            <a:ext cx="4278928" cy="1752599"/>
          </a:xfrm>
        </p:spPr>
        <p:txBody>
          <a:bodyPr>
            <a:normAutofit/>
          </a:bodyPr>
          <a:lstStyle/>
          <a:p>
            <a:pPr>
              <a:lnSpc>
                <a:spcPct val="90000"/>
              </a:lnSpc>
            </a:pPr>
            <a:r>
              <a:rPr lang="en-US" sz="3400" b="1">
                <a:latin typeface="Times New Roman"/>
                <a:ea typeface="+mj-lt"/>
                <a:cs typeface="+mj-lt"/>
              </a:rPr>
              <a:t>Unsupervised Learning </a:t>
            </a:r>
            <a:br>
              <a:rPr lang="en-US" sz="3400" b="1">
                <a:latin typeface="Times New Roman"/>
                <a:ea typeface="+mj-lt"/>
                <a:cs typeface="+mj-lt"/>
              </a:rPr>
            </a:br>
            <a:r>
              <a:rPr lang="en-US" sz="3400" b="1">
                <a:latin typeface="Times New Roman"/>
                <a:ea typeface="+mj-lt"/>
                <a:cs typeface="+mj-lt"/>
              </a:rPr>
              <a:t>(K-Means Clustering)</a:t>
            </a:r>
            <a:endParaRPr lang="en-US" sz="3400">
              <a:latin typeface="Times New Roman"/>
              <a:cs typeface="Times New Roman"/>
            </a:endParaRPr>
          </a:p>
        </p:txBody>
      </p:sp>
      <p:sp>
        <p:nvSpPr>
          <p:cNvPr id="3" name="Content Placeholder 2">
            <a:extLst>
              <a:ext uri="{FF2B5EF4-FFF2-40B4-BE49-F238E27FC236}">
                <a16:creationId xmlns:a16="http://schemas.microsoft.com/office/drawing/2014/main" xmlns="" id="{7AFCA4C2-0FF5-C1AC-62C4-78849879C612}"/>
              </a:ext>
            </a:extLst>
          </p:cNvPr>
          <p:cNvSpPr>
            <a:spLocks noGrp="1"/>
          </p:cNvSpPr>
          <p:nvPr>
            <p:ph idx="1"/>
          </p:nvPr>
        </p:nvSpPr>
        <p:spPr>
          <a:xfrm>
            <a:off x="1484310" y="2666999"/>
            <a:ext cx="4278929" cy="3124201"/>
          </a:xfrm>
        </p:spPr>
        <p:txBody>
          <a:bodyPr>
            <a:normAutofit/>
          </a:bodyPr>
          <a:lstStyle/>
          <a:p>
            <a:pPr marL="0" indent="0">
              <a:buNone/>
            </a:pPr>
            <a:r>
              <a:rPr lang="en-US" dirty="0">
                <a:ea typeface="+mn-lt"/>
                <a:cs typeface="+mn-lt"/>
              </a:rPr>
              <a:t>    Grouping transactions into clusters.</a:t>
            </a:r>
            <a:endParaRPr lang="en-US" dirty="0"/>
          </a:p>
          <a:p>
            <a:pPr marL="0" indent="0">
              <a:buClr>
                <a:srgbClr val="1287C3"/>
              </a:buClr>
              <a:buNone/>
            </a:pPr>
            <a:r>
              <a:rPr lang="en-US" dirty="0">
                <a:ea typeface="+mn-lt"/>
                <a:cs typeface="+mn-lt"/>
              </a:rPr>
              <a:t>    Requires specifying the number of clusters.</a:t>
            </a:r>
            <a:endParaRPr lang="en-US" dirty="0"/>
          </a:p>
          <a:p>
            <a:pPr>
              <a:buClr>
                <a:srgbClr val="1287C3"/>
              </a:buClr>
            </a:pPr>
            <a:endParaRPr lang="en-US" dirty="0"/>
          </a:p>
        </p:txBody>
      </p:sp>
      <p:sp>
        <p:nvSpPr>
          <p:cNvPr id="18" name="Rounded Rectangle 16">
            <a:extLst>
              <a:ext uri="{FF2B5EF4-FFF2-40B4-BE49-F238E27FC236}">
                <a16:creationId xmlns:a16="http://schemas.microsoft.com/office/drawing/2014/main" xmlns="" id="{DD7EED39-224E-4230-8FD1-B1E1AF6C6E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xmlns="" id="{AF484F30-81C5-CF22-6CF2-2D4155306912}"/>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l="7881" r="3062" b="2"/>
          <a:stretch/>
        </p:blipFill>
        <p:spPr>
          <a:xfrm>
            <a:off x="6146860" y="738596"/>
            <a:ext cx="5348002" cy="5136178"/>
          </a:xfrm>
          <a:prstGeom prst="rect">
            <a:avLst/>
          </a:prstGeom>
        </p:spPr>
      </p:pic>
    </p:spTree>
    <p:extLst>
      <p:ext uri="{BB962C8B-B14F-4D97-AF65-F5344CB8AC3E}">
        <p14:creationId xmlns:p14="http://schemas.microsoft.com/office/powerpoint/2010/main" val="3546468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A14F513-93B6-0D8D-CB6D-BECBBAD23C2F}"/>
              </a:ext>
            </a:extLst>
          </p:cNvPr>
          <p:cNvSpPr>
            <a:spLocks noGrp="1"/>
          </p:cNvSpPr>
          <p:nvPr>
            <p:ph type="title"/>
          </p:nvPr>
        </p:nvSpPr>
        <p:spPr>
          <a:xfrm>
            <a:off x="643467" y="639099"/>
            <a:ext cx="3647493" cy="4965833"/>
          </a:xfrm>
        </p:spPr>
        <p:txBody>
          <a:bodyPr>
            <a:normAutofit/>
          </a:bodyPr>
          <a:lstStyle/>
          <a:p>
            <a:pPr algn="r"/>
            <a:r>
              <a:rPr lang="en-US">
                <a:latin typeface="Times New Roman"/>
                <a:cs typeface="Times New Roman"/>
              </a:rPr>
              <a:t>PROGRAM</a:t>
            </a:r>
          </a:p>
        </p:txBody>
      </p:sp>
      <p:cxnSp>
        <p:nvCxnSpPr>
          <p:cNvPr id="11" name="Straight Connector 10">
            <a:extLst>
              <a:ext uri="{FF2B5EF4-FFF2-40B4-BE49-F238E27FC236}">
                <a16:creationId xmlns:a16="http://schemas.microsoft.com/office/drawing/2014/main" xmlns="" id="{3378FF8B-3743-48E1-88E3-F4CADB3DEC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5F414118-B863-4792-933F-0F746F320B30}"/>
              </a:ext>
            </a:extLst>
          </p:cNvPr>
          <p:cNvSpPr>
            <a:spLocks noGrp="1"/>
          </p:cNvSpPr>
          <p:nvPr>
            <p:ph idx="1"/>
          </p:nvPr>
        </p:nvSpPr>
        <p:spPr>
          <a:xfrm>
            <a:off x="4979938" y="639099"/>
            <a:ext cx="6591346" cy="4965833"/>
          </a:xfrm>
        </p:spPr>
        <p:txBody>
          <a:bodyPr>
            <a:normAutofit/>
          </a:bodyPr>
          <a:lstStyle/>
          <a:p>
            <a:pPr marL="0" indent="0">
              <a:buNone/>
            </a:pPr>
            <a:r>
              <a:rPr lang="en-US">
                <a:ea typeface="+mn-lt"/>
                <a:cs typeface="+mn-lt"/>
              </a:rPr>
              <a:t>   from </a:t>
            </a:r>
            <a:r>
              <a:rPr lang="en-US" err="1">
                <a:ea typeface="+mn-lt"/>
                <a:cs typeface="+mn-lt"/>
              </a:rPr>
              <a:t>sklearn.cluster</a:t>
            </a:r>
            <a:endParaRPr lang="en-US">
              <a:ea typeface="+mn-lt"/>
              <a:cs typeface="+mn-lt"/>
            </a:endParaRPr>
          </a:p>
          <a:p>
            <a:pPr marL="0" indent="0">
              <a:buClr>
                <a:srgbClr val="1287C3"/>
              </a:buClr>
              <a:buNone/>
            </a:pPr>
            <a:r>
              <a:rPr lang="en-US">
                <a:ea typeface="+mn-lt"/>
                <a:cs typeface="+mn-lt"/>
              </a:rPr>
              <a:t>   import </a:t>
            </a:r>
            <a:r>
              <a:rPr lang="en-US" err="1">
                <a:ea typeface="+mn-lt"/>
                <a:cs typeface="+mn-lt"/>
              </a:rPr>
              <a:t>KMeans</a:t>
            </a:r>
            <a:r>
              <a:rPr lang="en-US">
                <a:ea typeface="+mn-lt"/>
                <a:cs typeface="+mn-lt"/>
              </a:rPr>
              <a:t> </a:t>
            </a:r>
            <a:r>
              <a:rPr lang="en-US" err="1">
                <a:ea typeface="+mn-lt"/>
                <a:cs typeface="+mn-lt"/>
              </a:rPr>
              <a:t>kmeans</a:t>
            </a:r>
            <a:r>
              <a:rPr lang="en-US">
                <a:ea typeface="+mn-lt"/>
                <a:cs typeface="+mn-lt"/>
              </a:rPr>
              <a:t> = </a:t>
            </a:r>
            <a:r>
              <a:rPr lang="en-US" err="1">
                <a:ea typeface="+mn-lt"/>
                <a:cs typeface="+mn-lt"/>
              </a:rPr>
              <a:t>KMeans</a:t>
            </a:r>
            <a:r>
              <a:rPr lang="en-US">
                <a:ea typeface="+mn-lt"/>
                <a:cs typeface="+mn-lt"/>
              </a:rPr>
              <a:t>(</a:t>
            </a:r>
            <a:r>
              <a:rPr lang="en-US" err="1">
                <a:ea typeface="+mn-lt"/>
                <a:cs typeface="+mn-lt"/>
              </a:rPr>
              <a:t>n_clusters</a:t>
            </a:r>
            <a:r>
              <a:rPr lang="en-US">
                <a:ea typeface="+mn-lt"/>
                <a:cs typeface="+mn-lt"/>
              </a:rPr>
              <a:t>=2) </a:t>
            </a:r>
          </a:p>
          <a:p>
            <a:pPr marL="0" indent="0">
              <a:buClr>
                <a:srgbClr val="1287C3"/>
              </a:buClr>
              <a:buNone/>
            </a:pPr>
            <a:r>
              <a:rPr lang="en-US">
                <a:ea typeface="+mn-lt"/>
                <a:cs typeface="+mn-lt"/>
              </a:rPr>
              <a:t>   </a:t>
            </a:r>
            <a:r>
              <a:rPr lang="en-US" err="1">
                <a:ea typeface="+mn-lt"/>
                <a:cs typeface="+mn-lt"/>
              </a:rPr>
              <a:t>kmeans.fit</a:t>
            </a:r>
            <a:r>
              <a:rPr lang="en-US">
                <a:ea typeface="+mn-lt"/>
                <a:cs typeface="+mn-lt"/>
              </a:rPr>
              <a:t>(X) labels = </a:t>
            </a:r>
            <a:r>
              <a:rPr lang="en-US" err="1">
                <a:ea typeface="+mn-lt"/>
                <a:cs typeface="+mn-lt"/>
              </a:rPr>
              <a:t>kmeans.labels</a:t>
            </a:r>
            <a:r>
              <a:rPr lang="en-US">
                <a:ea typeface="+mn-lt"/>
                <a:cs typeface="+mn-lt"/>
              </a:rPr>
              <a:t>_</a:t>
            </a:r>
            <a:endParaRPr lang="en-US"/>
          </a:p>
        </p:txBody>
      </p:sp>
    </p:spTree>
    <p:extLst>
      <p:ext uri="{BB962C8B-B14F-4D97-AF65-F5344CB8AC3E}">
        <p14:creationId xmlns:p14="http://schemas.microsoft.com/office/powerpoint/2010/main" val="394089010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CFCE6C-DAAD-36AC-541D-7F13FC5F7065}"/>
              </a:ext>
            </a:extLst>
          </p:cNvPr>
          <p:cNvSpPr>
            <a:spLocks noGrp="1"/>
          </p:cNvSpPr>
          <p:nvPr>
            <p:ph type="title"/>
          </p:nvPr>
        </p:nvSpPr>
        <p:spPr>
          <a:xfrm>
            <a:off x="1484311" y="685800"/>
            <a:ext cx="10018713" cy="1551316"/>
          </a:xfrm>
        </p:spPr>
        <p:txBody>
          <a:bodyPr/>
          <a:lstStyle/>
          <a:p>
            <a:r>
              <a:rPr lang="en-US" sz="3600" b="1" dirty="0">
                <a:latin typeface="Times New Roman"/>
                <a:ea typeface="+mj-lt"/>
                <a:cs typeface="+mj-lt"/>
              </a:rPr>
              <a:t>Deep Learning (Using TensorFlow and </a:t>
            </a:r>
            <a:r>
              <a:rPr lang="en-US" sz="3600" b="1" err="1">
                <a:latin typeface="Times New Roman"/>
                <a:ea typeface="+mj-lt"/>
                <a:cs typeface="+mj-lt"/>
              </a:rPr>
              <a:t>Keras</a:t>
            </a:r>
            <a:r>
              <a:rPr lang="en-US" sz="3600" b="1" dirty="0">
                <a:latin typeface="Times New Roman"/>
                <a:ea typeface="+mj-lt"/>
                <a:cs typeface="+mj-lt"/>
              </a:rPr>
              <a:t>)</a:t>
            </a:r>
            <a:endParaRPr lang="en-US" sz="3600">
              <a:latin typeface="Times New Roman"/>
              <a:cs typeface="Times New Roman"/>
            </a:endParaRPr>
          </a:p>
        </p:txBody>
      </p:sp>
      <p:graphicFrame>
        <p:nvGraphicFramePr>
          <p:cNvPr id="5" name="Content Placeholder 2">
            <a:extLst>
              <a:ext uri="{FF2B5EF4-FFF2-40B4-BE49-F238E27FC236}">
                <a16:creationId xmlns:a16="http://schemas.microsoft.com/office/drawing/2014/main" xmlns="" id="{D26EBB3F-9737-8A49-C0A5-C55A28C33643}"/>
              </a:ext>
            </a:extLst>
          </p:cNvPr>
          <p:cNvGraphicFramePr>
            <a:graphicFrameLocks noGrp="1"/>
          </p:cNvGraphicFramePr>
          <p:nvPr>
            <p:ph idx="1"/>
          </p:nvPr>
        </p:nvGraphicFramePr>
        <p:xfrm>
          <a:off x="1484310" y="2436962"/>
          <a:ext cx="10018713" cy="3958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8582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22"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9" name="Rectangle 28">
            <a:extLst>
              <a:ext uri="{FF2B5EF4-FFF2-40B4-BE49-F238E27FC236}">
                <a16:creationId xmlns:a16="http://schemas.microsoft.com/office/drawing/2014/main" xmlns="" id="{E5A92FE9-DB05-4D0D-AF5A-BE8664B9FF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xmlns="" id="{53D9B26A-5143-49A7-BA98-D871D5BD719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6526211" y="1"/>
            <a:ext cx="5014912" cy="6857999"/>
            <a:chOff x="2928938" y="-4763"/>
            <a:chExt cx="5014912" cy="6862763"/>
          </a:xfrm>
        </p:grpSpPr>
        <p:sp>
          <p:nvSpPr>
            <p:cNvPr id="32" name="Freeform 6">
              <a:extLst>
                <a:ext uri="{FF2B5EF4-FFF2-40B4-BE49-F238E27FC236}">
                  <a16:creationId xmlns:a16="http://schemas.microsoft.com/office/drawing/2014/main" xmlns="" id="{68B85E55-A2A1-4682-B891-F201358A92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3" name="Freeform 7">
              <a:extLst>
                <a:ext uri="{FF2B5EF4-FFF2-40B4-BE49-F238E27FC236}">
                  <a16:creationId xmlns:a16="http://schemas.microsoft.com/office/drawing/2014/main" xmlns="" id="{45EF6EDB-9B5D-49E9-96FA-1AE08BF95E5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4" name="Freeform 12">
              <a:extLst>
                <a:ext uri="{FF2B5EF4-FFF2-40B4-BE49-F238E27FC236}">
                  <a16:creationId xmlns:a16="http://schemas.microsoft.com/office/drawing/2014/main" xmlns="" id="{38338226-D6E2-4EEE-B271-DB4BD096DB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35" name="Freeform 13">
              <a:extLst>
                <a:ext uri="{FF2B5EF4-FFF2-40B4-BE49-F238E27FC236}">
                  <a16:creationId xmlns:a16="http://schemas.microsoft.com/office/drawing/2014/main" xmlns="" id="{4878FB48-17B3-4A11-8025-DE0945CD4E7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6" name="Freeform 14">
              <a:extLst>
                <a:ext uri="{FF2B5EF4-FFF2-40B4-BE49-F238E27FC236}">
                  <a16:creationId xmlns:a16="http://schemas.microsoft.com/office/drawing/2014/main" xmlns="" id="{4150A21C-DD6D-4D3C-9E95-7A3CA263BE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7" name="Freeform 15">
              <a:extLst>
                <a:ext uri="{FF2B5EF4-FFF2-40B4-BE49-F238E27FC236}">
                  <a16:creationId xmlns:a16="http://schemas.microsoft.com/office/drawing/2014/main" xmlns="" id="{7505BF04-104D-4180-A284-42FCD6B04D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xmlns="" id="{3C14618B-839F-3760-70CD-C74A5FF95163}"/>
              </a:ext>
            </a:extLst>
          </p:cNvPr>
          <p:cNvSpPr>
            <a:spLocks noGrp="1"/>
          </p:cNvSpPr>
          <p:nvPr>
            <p:ph type="title"/>
          </p:nvPr>
        </p:nvSpPr>
        <p:spPr>
          <a:xfrm>
            <a:off x="989435" y="1139892"/>
            <a:ext cx="8174971" cy="3832205"/>
          </a:xfrm>
        </p:spPr>
        <p:txBody>
          <a:bodyPr vert="horz" lIns="91440" tIns="45720" rIns="91440" bIns="45720" rtlCol="0" anchor="b">
            <a:normAutofit/>
          </a:bodyPr>
          <a:lstStyle/>
          <a:p>
            <a:pPr algn="l">
              <a:lnSpc>
                <a:spcPct val="90000"/>
              </a:lnSpc>
            </a:pPr>
            <a:r>
              <a:rPr lang="en-US" sz="2800" dirty="0"/>
              <a:t>  PROGRAM:</a:t>
            </a:r>
            <a:r>
              <a:rPr lang="en-US" sz="2000" dirty="0"/>
              <a:t/>
            </a:r>
            <a:br>
              <a:rPr lang="en-US" sz="2000" dirty="0"/>
            </a:br>
            <a:r>
              <a:rPr lang="en-US" sz="2000" dirty="0"/>
              <a:t/>
            </a:r>
            <a:br>
              <a:rPr lang="en-US" sz="2000" dirty="0"/>
            </a:br>
            <a:r>
              <a:rPr lang="en-US" sz="2000" dirty="0"/>
              <a:t>      from </a:t>
            </a:r>
            <a:r>
              <a:rPr lang="en-US" sz="2000" err="1"/>
              <a:t>tensorflow.keras.models</a:t>
            </a:r>
            <a:r>
              <a:rPr lang="en-US" sz="2000" dirty="0"/>
              <a:t> import Sequential</a:t>
            </a:r>
            <a:br>
              <a:rPr lang="en-US" sz="2000" dirty="0"/>
            </a:br>
            <a:r>
              <a:rPr lang="en-US" sz="2000" dirty="0"/>
              <a:t>      from </a:t>
            </a:r>
            <a:r>
              <a:rPr lang="en-US" sz="2000" err="1"/>
              <a:t>tensorflow.keras.layers</a:t>
            </a:r>
            <a:r>
              <a:rPr lang="en-US" sz="2000" dirty="0"/>
              <a:t> import Dense </a:t>
            </a:r>
            <a:br>
              <a:rPr lang="en-US" sz="2000" dirty="0"/>
            </a:br>
            <a:r>
              <a:rPr lang="en-US" sz="2000" dirty="0"/>
              <a:t>      model = Sequential() </a:t>
            </a:r>
            <a:r>
              <a:rPr lang="en-US" sz="2000" err="1"/>
              <a:t>model.add</a:t>
            </a:r>
            <a:r>
              <a:rPr lang="en-US" sz="2000" dirty="0"/>
              <a:t>(Dense(64, </a:t>
            </a:r>
            <a:br>
              <a:rPr lang="en-US" sz="2000" dirty="0"/>
            </a:br>
            <a:r>
              <a:rPr lang="en-US" sz="2000" dirty="0"/>
              <a:t>      </a:t>
            </a:r>
            <a:r>
              <a:rPr lang="en-US" sz="2000" err="1"/>
              <a:t>input_dim</a:t>
            </a:r>
            <a:r>
              <a:rPr lang="en-US" sz="2000" dirty="0"/>
              <a:t>=features, activation='</a:t>
            </a:r>
            <a:r>
              <a:rPr lang="en-US" sz="2000" err="1"/>
              <a:t>relu</a:t>
            </a:r>
            <a:r>
              <a:rPr lang="en-US" sz="2000" dirty="0"/>
              <a:t>'))</a:t>
            </a:r>
            <a:br>
              <a:rPr lang="en-US" sz="2000" dirty="0"/>
            </a:br>
            <a:r>
              <a:rPr lang="en-US" sz="2000" dirty="0"/>
              <a:t>      </a:t>
            </a:r>
            <a:r>
              <a:rPr lang="en-US" sz="2000" err="1"/>
              <a:t>model.add</a:t>
            </a:r>
            <a:r>
              <a:rPr lang="en-US" sz="2000" dirty="0"/>
              <a:t>(Dense(1, activation='sigmoid'))              </a:t>
            </a:r>
            <a:br>
              <a:rPr lang="en-US" sz="2000" dirty="0"/>
            </a:br>
            <a:r>
              <a:rPr lang="en-US" sz="2000" dirty="0"/>
              <a:t>      </a:t>
            </a:r>
            <a:r>
              <a:rPr lang="en-US" sz="2000" err="1"/>
              <a:t>model.compile</a:t>
            </a:r>
            <a:r>
              <a:rPr lang="en-US" sz="2000" dirty="0"/>
              <a:t>(loss='</a:t>
            </a:r>
            <a:r>
              <a:rPr lang="en-US" sz="2000" err="1"/>
              <a:t>binary_crossentropy</a:t>
            </a:r>
            <a:r>
              <a:rPr lang="en-US" sz="2000" dirty="0"/>
              <a:t>',</a:t>
            </a:r>
            <a:br>
              <a:rPr lang="en-US" sz="2000" dirty="0"/>
            </a:br>
            <a:r>
              <a:rPr lang="en-US" sz="2000" dirty="0"/>
              <a:t>       optimizer='</a:t>
            </a:r>
            <a:r>
              <a:rPr lang="en-US" sz="2000" err="1"/>
              <a:t>adam</a:t>
            </a:r>
            <a:r>
              <a:rPr lang="en-US" sz="2000" dirty="0"/>
              <a:t>') </a:t>
            </a:r>
            <a:br>
              <a:rPr lang="en-US" sz="2000" dirty="0"/>
            </a:br>
            <a:r>
              <a:rPr lang="en-US" sz="2000" dirty="0"/>
              <a:t>       </a:t>
            </a:r>
            <a:r>
              <a:rPr lang="en-US" sz="2000" err="1"/>
              <a:t>model.fit</a:t>
            </a:r>
            <a:r>
              <a:rPr lang="en-US" sz="2000" dirty="0"/>
              <a:t>(</a:t>
            </a:r>
            <a:r>
              <a:rPr lang="en-US" sz="2000" err="1"/>
              <a:t>X_train</a:t>
            </a:r>
            <a:r>
              <a:rPr lang="en-US" sz="2000" dirty="0"/>
              <a:t>, </a:t>
            </a:r>
            <a:r>
              <a:rPr lang="en-US" sz="2000" err="1"/>
              <a:t>y_train</a:t>
            </a:r>
            <a:r>
              <a:rPr lang="en-US" sz="2000" dirty="0"/>
              <a:t>, epochs=10)</a:t>
            </a:r>
            <a:br>
              <a:rPr lang="en-US" sz="2000" dirty="0"/>
            </a:br>
            <a:r>
              <a:rPr lang="en-US" sz="2000" dirty="0"/>
              <a:t>       predictions = </a:t>
            </a:r>
            <a:r>
              <a:rPr lang="en-US" sz="2000" err="1"/>
              <a:t>model.predict</a:t>
            </a:r>
            <a:r>
              <a:rPr lang="en-US" sz="2000" dirty="0"/>
              <a:t>(</a:t>
            </a:r>
            <a:r>
              <a:rPr lang="en-US" sz="2000" err="1"/>
              <a:t>X_test</a:t>
            </a:r>
            <a:r>
              <a:rPr lang="en-US" sz="2000" dirty="0"/>
              <a:t>)</a:t>
            </a:r>
          </a:p>
        </p:txBody>
      </p:sp>
    </p:spTree>
    <p:extLst>
      <p:ext uri="{BB962C8B-B14F-4D97-AF65-F5344CB8AC3E}">
        <p14:creationId xmlns:p14="http://schemas.microsoft.com/office/powerpoint/2010/main" val="30549336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9CAC3B1-4879-424D-8F15-2062771961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4B8492CB-DFBA-4A82-9778-F21493DA36C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6526211" y="0"/>
            <a:ext cx="5014912" cy="6862763"/>
            <a:chOff x="2928938" y="-4763"/>
            <a:chExt cx="5014912" cy="6862763"/>
          </a:xfrm>
        </p:grpSpPr>
        <p:sp>
          <p:nvSpPr>
            <p:cNvPr id="11" name="Freeform 6">
              <a:extLst>
                <a:ext uri="{FF2B5EF4-FFF2-40B4-BE49-F238E27FC236}">
                  <a16:creationId xmlns:a16="http://schemas.microsoft.com/office/drawing/2014/main" xmlns="" id="{E34CC1C8-EBDD-4AEA-83E6-B27575B62E2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xmlns="" id="{D6B38644-B85D-4211-9526-5B4C2A662B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xmlns="" id="{8A8B2820-6B8F-4C19-BFC5-D28EE44E54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xmlns="" id="{773528ED-4D37-4A77-A8CA-86B6221C5E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xmlns="" id="{8A58A902-E944-4399-9A93-A91A6A82B1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xmlns="" id="{4EDB1155-2E8E-4FB8-AD42-101FE43832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xmlns="" id="{9AA75988-07B2-B11A-11F6-249CC7C6E8B4}"/>
              </a:ext>
            </a:extLst>
          </p:cNvPr>
          <p:cNvSpPr>
            <a:spLocks noGrp="1"/>
          </p:cNvSpPr>
          <p:nvPr>
            <p:ph type="title"/>
          </p:nvPr>
        </p:nvSpPr>
        <p:spPr>
          <a:xfrm>
            <a:off x="1018191" y="685800"/>
            <a:ext cx="7411825" cy="1752599"/>
          </a:xfrm>
        </p:spPr>
        <p:txBody>
          <a:bodyPr>
            <a:normAutofit/>
          </a:bodyPr>
          <a:lstStyle/>
          <a:p>
            <a:pPr algn="l"/>
            <a:r>
              <a:rPr lang="en-US" b="1">
                <a:latin typeface="Times New Roman"/>
                <a:ea typeface="+mj-lt"/>
                <a:cs typeface="+mj-lt"/>
              </a:rPr>
              <a:t>Network Analysis:</a:t>
            </a:r>
            <a:endParaRPr lang="en-US">
              <a:latin typeface="Times New Roman"/>
              <a:cs typeface="Times New Roman"/>
            </a:endParaRPr>
          </a:p>
        </p:txBody>
      </p:sp>
      <p:graphicFrame>
        <p:nvGraphicFramePr>
          <p:cNvPr id="18" name="Content Placeholder 2">
            <a:extLst>
              <a:ext uri="{FF2B5EF4-FFF2-40B4-BE49-F238E27FC236}">
                <a16:creationId xmlns:a16="http://schemas.microsoft.com/office/drawing/2014/main" xmlns="" id="{6AE3FF65-B466-AFBA-DD32-7F45BEF64EF0}"/>
              </a:ext>
            </a:extLst>
          </p:cNvPr>
          <p:cNvGraphicFramePr>
            <a:graphicFrameLocks noGrp="1"/>
          </p:cNvGraphicFramePr>
          <p:nvPr>
            <p:ph idx="1"/>
            <p:extLst>
              <p:ext uri="{D42A27DB-BD31-4B8C-83A1-F6EECF244321}">
                <p14:modId xmlns:p14="http://schemas.microsoft.com/office/powerpoint/2010/main" val="916645729"/>
              </p:ext>
            </p:extLst>
          </p:nvPr>
        </p:nvGraphicFramePr>
        <p:xfrm>
          <a:off x="1650795" y="2767641"/>
          <a:ext cx="8451300" cy="2934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704516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749FA3-A5CF-6F3D-3FF8-8D837A244E17}"/>
              </a:ext>
            </a:extLst>
          </p:cNvPr>
          <p:cNvSpPr>
            <a:spLocks noGrp="1"/>
          </p:cNvSpPr>
          <p:nvPr>
            <p:ph type="title"/>
          </p:nvPr>
        </p:nvSpPr>
        <p:spPr>
          <a:xfrm>
            <a:off x="1484311" y="262039"/>
            <a:ext cx="9530136" cy="1561844"/>
          </a:xfrm>
        </p:spPr>
        <p:txBody>
          <a:bodyPr>
            <a:normAutofit/>
          </a:bodyPr>
          <a:lstStyle/>
          <a:p>
            <a:r>
              <a:rPr lang="en-US" sz="4400" b="1" dirty="0">
                <a:latin typeface="Times New Roman"/>
                <a:ea typeface="+mj-lt"/>
                <a:cs typeface="+mj-lt"/>
              </a:rPr>
              <a:t>Time Series Analysis</a:t>
            </a:r>
            <a:endParaRPr lang="en-US" sz="4400" dirty="0">
              <a:latin typeface="Times New Roman"/>
              <a:cs typeface="Times New Roman"/>
            </a:endParaRPr>
          </a:p>
        </p:txBody>
      </p:sp>
      <p:sp>
        <p:nvSpPr>
          <p:cNvPr id="3" name="Content Placeholder 2">
            <a:extLst>
              <a:ext uri="{FF2B5EF4-FFF2-40B4-BE49-F238E27FC236}">
                <a16:creationId xmlns:a16="http://schemas.microsoft.com/office/drawing/2014/main" xmlns="" id="{B4A4DD50-5F33-6D00-FF34-171AB81111B2}"/>
              </a:ext>
            </a:extLst>
          </p:cNvPr>
          <p:cNvSpPr>
            <a:spLocks noGrp="1"/>
          </p:cNvSpPr>
          <p:nvPr>
            <p:ph idx="1"/>
          </p:nvPr>
        </p:nvSpPr>
        <p:spPr>
          <a:xfrm>
            <a:off x="1628085" y="2652621"/>
            <a:ext cx="3333496" cy="2994806"/>
          </a:xfrm>
        </p:spPr>
        <p:txBody>
          <a:bodyPr vert="horz" lIns="91440" tIns="45720" rIns="91440" bIns="45720" rtlCol="0" anchor="t">
            <a:noAutofit/>
          </a:bodyPr>
          <a:lstStyle/>
          <a:p>
            <a:pPr marL="0" indent="0">
              <a:buNone/>
            </a:pPr>
            <a:r>
              <a:rPr lang="en-US" sz="2800" dirty="0">
                <a:ea typeface="+mn-lt"/>
                <a:cs typeface="+mn-lt"/>
              </a:rPr>
              <a:t>              Studying transaction time series data to detect anomalies and seasonality in fraud patterns.</a:t>
            </a:r>
            <a:endParaRPr lang="en-US" sz="2800"/>
          </a:p>
        </p:txBody>
      </p:sp>
      <p:pic>
        <p:nvPicPr>
          <p:cNvPr id="4" name="Picture 3" descr="A graph showing different colored lines&#10;&#10;Description automatically generated">
            <a:extLst>
              <a:ext uri="{FF2B5EF4-FFF2-40B4-BE49-F238E27FC236}">
                <a16:creationId xmlns:a16="http://schemas.microsoft.com/office/drawing/2014/main" xmlns="" id="{7DCA655A-3BD0-C5DD-BA2B-62DEF1D3F4CD}"/>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5319542" y="2196543"/>
            <a:ext cx="6240990" cy="390061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14400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08F94D66-27EC-4CB8-8226-D7F41C16186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xmlns="" id="{1A53964C-7D93-4C48-A4A6-C4C2C393C5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xmlns="" id="{9C944EEC-539E-4389-8785-58E65D04E8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xmlns="" id="{7836EB7E-895C-4D68-B92E-312B371CBD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xmlns="" id="{0F29242B-8CE7-4636-B326-4BEE42EB6D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xmlns="" id="{4D0B8E9A-7727-4AD9-974E-8815F0B20E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xmlns="" id="{1CD6C65C-71BE-4549-926A-1C1135FD06D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6" name="Rectangle 15">
            <a:extLst>
              <a:ext uri="{FF2B5EF4-FFF2-40B4-BE49-F238E27FC236}">
                <a16:creationId xmlns:a16="http://schemas.microsoft.com/office/drawing/2014/main" xmlns="" id="{F64080D6-34DE-4277-97CC-2FB3812846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32B87F2-9A27-FD25-F881-75CBF5E81C3D}"/>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9600" dirty="0"/>
              <a:t>THANK YOU     </a:t>
            </a:r>
            <a:r>
              <a:rPr lang="en-US" sz="6000" dirty="0"/>
              <a:t> </a:t>
            </a:r>
          </a:p>
        </p:txBody>
      </p:sp>
    </p:spTree>
    <p:extLst>
      <p:ext uri="{BB962C8B-B14F-4D97-AF65-F5344CB8AC3E}">
        <p14:creationId xmlns:p14="http://schemas.microsoft.com/office/powerpoint/2010/main" val="153589613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xmlns="" id="{08F94D66-27EC-4CB8-8226-D7F41C16186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89" name="Freeform 6">
              <a:extLst>
                <a:ext uri="{FF2B5EF4-FFF2-40B4-BE49-F238E27FC236}">
                  <a16:creationId xmlns:a16="http://schemas.microsoft.com/office/drawing/2014/main" xmlns="" id="{1A53964C-7D93-4C48-A4A6-C4C2C393C5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0" name="Freeform 7">
              <a:extLst>
                <a:ext uri="{FF2B5EF4-FFF2-40B4-BE49-F238E27FC236}">
                  <a16:creationId xmlns:a16="http://schemas.microsoft.com/office/drawing/2014/main" xmlns="" id="{9C944EEC-539E-4389-8785-58E65D04E8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91" name="Freeform 9">
              <a:extLst>
                <a:ext uri="{FF2B5EF4-FFF2-40B4-BE49-F238E27FC236}">
                  <a16:creationId xmlns:a16="http://schemas.microsoft.com/office/drawing/2014/main" xmlns="" id="{7836EB7E-895C-4D68-B92E-312B371CBD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92" name="Freeform 10">
              <a:extLst>
                <a:ext uri="{FF2B5EF4-FFF2-40B4-BE49-F238E27FC236}">
                  <a16:creationId xmlns:a16="http://schemas.microsoft.com/office/drawing/2014/main" xmlns="" id="{0F29242B-8CE7-4636-B326-4BEE42EB6D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93" name="Freeform 11">
              <a:extLst>
                <a:ext uri="{FF2B5EF4-FFF2-40B4-BE49-F238E27FC236}">
                  <a16:creationId xmlns:a16="http://schemas.microsoft.com/office/drawing/2014/main" xmlns="" id="{4D0B8E9A-7727-4AD9-974E-8815F0B20E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94" name="Freeform 12">
              <a:extLst>
                <a:ext uri="{FF2B5EF4-FFF2-40B4-BE49-F238E27FC236}">
                  <a16:creationId xmlns:a16="http://schemas.microsoft.com/office/drawing/2014/main" xmlns="" id="{1CD6C65C-71BE-4549-926A-1C1135FD06D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96" name="Rectangle 95">
            <a:extLst>
              <a:ext uri="{FF2B5EF4-FFF2-40B4-BE49-F238E27FC236}">
                <a16:creationId xmlns:a16="http://schemas.microsoft.com/office/drawing/2014/main" xmlns="" id="{5EF08599-3FED-4288-A20D-E7BCAC3B8E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13">
            <a:extLst>
              <a:ext uri="{FF2B5EF4-FFF2-40B4-BE49-F238E27FC236}">
                <a16:creationId xmlns:a16="http://schemas.microsoft.com/office/drawing/2014/main" xmlns="" id="{C884A6B2-90E9-4BDB-8503-71AC02D395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8338C68-C043-393A-8CBD-30DE739CA26D}"/>
              </a:ext>
            </a:extLst>
          </p:cNvPr>
          <p:cNvSpPr>
            <a:spLocks noGrp="1"/>
          </p:cNvSpPr>
          <p:nvPr>
            <p:ph type="title"/>
          </p:nvPr>
        </p:nvSpPr>
        <p:spPr>
          <a:xfrm>
            <a:off x="6777004" y="1737584"/>
            <a:ext cx="4202908" cy="1240129"/>
          </a:xfrm>
        </p:spPr>
        <p:txBody>
          <a:bodyPr vert="horz" lIns="91440" tIns="45720" rIns="91440" bIns="45720" rtlCol="0" anchor="b">
            <a:normAutofit/>
          </a:bodyPr>
          <a:lstStyle/>
          <a:p>
            <a:pPr algn="l"/>
            <a:r>
              <a:rPr lang="en-US" sz="4200" dirty="0">
                <a:solidFill>
                  <a:schemeClr val="tx2"/>
                </a:solidFill>
              </a:rPr>
              <a:t>INTRODUCTION</a:t>
            </a:r>
          </a:p>
        </p:txBody>
      </p:sp>
      <p:sp>
        <p:nvSpPr>
          <p:cNvPr id="3" name="Text Placeholder 2">
            <a:extLst>
              <a:ext uri="{FF2B5EF4-FFF2-40B4-BE49-F238E27FC236}">
                <a16:creationId xmlns:a16="http://schemas.microsoft.com/office/drawing/2014/main" xmlns="" id="{52133C04-4194-DA99-1B93-A26C7D3A3CDE}"/>
              </a:ext>
            </a:extLst>
          </p:cNvPr>
          <p:cNvSpPr>
            <a:spLocks noGrp="1"/>
          </p:cNvSpPr>
          <p:nvPr>
            <p:ph type="body" idx="1"/>
          </p:nvPr>
        </p:nvSpPr>
        <p:spPr>
          <a:xfrm>
            <a:off x="685800" y="2321169"/>
            <a:ext cx="4080933" cy="3289993"/>
          </a:xfrm>
        </p:spPr>
        <p:txBody>
          <a:bodyPr vert="horz" lIns="91440" tIns="45720" rIns="91440" bIns="45720" rtlCol="0" anchor="t">
            <a:noAutofit/>
          </a:bodyPr>
          <a:lstStyle/>
          <a:p>
            <a:pPr algn="l">
              <a:lnSpc>
                <a:spcPct val="90000"/>
              </a:lnSpc>
            </a:pPr>
            <a:r>
              <a:rPr lang="en-US" sz="1500" dirty="0">
                <a:solidFill>
                  <a:schemeClr val="bg1"/>
                </a:solidFill>
              </a:rPr>
              <a:t>              Machine   learning   algorithms   play  a  crucial  role   identifying    fraudulent  transactions  by   analyzing   patterns  and  anomalies  in credit   card  data.</a:t>
            </a:r>
            <a:endParaRPr lang="en-US" dirty="0">
              <a:solidFill>
                <a:schemeClr val="bg1"/>
              </a:solidFill>
            </a:endParaRPr>
          </a:p>
          <a:p>
            <a:pPr algn="l">
              <a:lnSpc>
                <a:spcPct val="90000"/>
              </a:lnSpc>
            </a:pPr>
            <a:endParaRPr lang="en-US" sz="1500" dirty="0">
              <a:solidFill>
                <a:schemeClr val="bg1"/>
              </a:solidFill>
            </a:endParaRPr>
          </a:p>
          <a:p>
            <a:pPr algn="l">
              <a:lnSpc>
                <a:spcPct val="90000"/>
              </a:lnSpc>
            </a:pPr>
            <a:r>
              <a:rPr lang="en-US" sz="1500" dirty="0">
                <a:solidFill>
                  <a:schemeClr val="bg1"/>
                </a:solidFill>
              </a:rPr>
              <a:t>              Commonly  used  machine  learning   algorithms  for   credit   card  fraud  detection  include  logistic  regression,  decision   trees,    random  forests, and  neural  networks.</a:t>
            </a:r>
          </a:p>
        </p:txBody>
      </p:sp>
      <p:grpSp>
        <p:nvGrpSpPr>
          <p:cNvPr id="100" name="Group 99">
            <a:extLst>
              <a:ext uri="{FF2B5EF4-FFF2-40B4-BE49-F238E27FC236}">
                <a16:creationId xmlns:a16="http://schemas.microsoft.com/office/drawing/2014/main" xmlns="" id="{E9046BC8-D404-4E7D-9202-A07F3FDD382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864100" y="-4763"/>
            <a:ext cx="5014912" cy="6862763"/>
            <a:chOff x="2928938" y="-4763"/>
            <a:chExt cx="5014912" cy="6862763"/>
          </a:xfrm>
        </p:grpSpPr>
        <p:sp>
          <p:nvSpPr>
            <p:cNvPr id="101" name="Freeform 6">
              <a:extLst>
                <a:ext uri="{FF2B5EF4-FFF2-40B4-BE49-F238E27FC236}">
                  <a16:creationId xmlns:a16="http://schemas.microsoft.com/office/drawing/2014/main" xmlns="" id="{4C202215-4C35-450D-9F60-671C8F8DEB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2" name="Freeform 7">
              <a:extLst>
                <a:ext uri="{FF2B5EF4-FFF2-40B4-BE49-F238E27FC236}">
                  <a16:creationId xmlns:a16="http://schemas.microsoft.com/office/drawing/2014/main" xmlns="" id="{F1A5BA8A-AEB4-4BCB-B86C-3F6A8E229C7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3" name="Freeform 9">
              <a:extLst>
                <a:ext uri="{FF2B5EF4-FFF2-40B4-BE49-F238E27FC236}">
                  <a16:creationId xmlns:a16="http://schemas.microsoft.com/office/drawing/2014/main" xmlns="" id="{28AC2443-05F0-41CD-8D4A-63DE144F8B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04" name="Freeform 10">
              <a:extLst>
                <a:ext uri="{FF2B5EF4-FFF2-40B4-BE49-F238E27FC236}">
                  <a16:creationId xmlns:a16="http://schemas.microsoft.com/office/drawing/2014/main" xmlns="" id="{33E32F17-ED99-4969-B4D6-10A987D736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5" name="Freeform 11">
              <a:extLst>
                <a:ext uri="{FF2B5EF4-FFF2-40B4-BE49-F238E27FC236}">
                  <a16:creationId xmlns:a16="http://schemas.microsoft.com/office/drawing/2014/main" xmlns="" id="{5599A813-8424-4E53-95CA-85BF5470D6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06" name="Freeform 12">
              <a:extLst>
                <a:ext uri="{FF2B5EF4-FFF2-40B4-BE49-F238E27FC236}">
                  <a16:creationId xmlns:a16="http://schemas.microsoft.com/office/drawing/2014/main" xmlns="" id="{52431A4F-4662-480B-8AD3-394EACD7ED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xmlns="" id="{E118F7FB-C5D4-FF15-4699-D4E2BB333F39}"/>
              </a:ext>
            </a:extLst>
          </p:cNvPr>
          <p:cNvSpPr txBox="1"/>
          <p:nvPr/>
        </p:nvSpPr>
        <p:spPr>
          <a:xfrm>
            <a:off x="9806412" y="6657945"/>
            <a:ext cx="238558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BY-NC</a:t>
            </a:r>
            <a:r>
              <a:rPr lang="en-US" sz="700">
                <a:solidFill>
                  <a:srgbClr val="FFFFFF"/>
                </a:solidFill>
              </a:rPr>
              <a:t>.</a:t>
            </a:r>
          </a:p>
        </p:txBody>
      </p:sp>
    </p:spTree>
    <p:extLst>
      <p:ext uri="{BB962C8B-B14F-4D97-AF65-F5344CB8AC3E}">
        <p14:creationId xmlns:p14="http://schemas.microsoft.com/office/powerpoint/2010/main" val="1372064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xmlns="" id="{260ACC13-B825-49F3-93DE-C8B8F2FA37A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50812" y="0"/>
            <a:ext cx="2436813" cy="6858001"/>
            <a:chOff x="1320800" y="0"/>
            <a:chExt cx="2436813" cy="6858001"/>
          </a:xfrm>
        </p:grpSpPr>
        <p:sp>
          <p:nvSpPr>
            <p:cNvPr id="43" name="Freeform 6">
              <a:extLst>
                <a:ext uri="{FF2B5EF4-FFF2-40B4-BE49-F238E27FC236}">
                  <a16:creationId xmlns:a16="http://schemas.microsoft.com/office/drawing/2014/main" xmlns="" id="{F947B31F-CA03-4793-845D-FD86BABC1A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4" name="Freeform 7">
              <a:extLst>
                <a:ext uri="{FF2B5EF4-FFF2-40B4-BE49-F238E27FC236}">
                  <a16:creationId xmlns:a16="http://schemas.microsoft.com/office/drawing/2014/main" xmlns="" id="{DCDDE94D-F78C-4A48-AEA6-E922FC99A1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5" name="Freeform 8">
              <a:extLst>
                <a:ext uri="{FF2B5EF4-FFF2-40B4-BE49-F238E27FC236}">
                  <a16:creationId xmlns:a16="http://schemas.microsoft.com/office/drawing/2014/main" xmlns="" id="{3445A886-F3CA-4DE4-90D7-535F9707B7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6" name="Freeform 9">
              <a:extLst>
                <a:ext uri="{FF2B5EF4-FFF2-40B4-BE49-F238E27FC236}">
                  <a16:creationId xmlns:a16="http://schemas.microsoft.com/office/drawing/2014/main" xmlns="" id="{A8999CB6-C053-418B-AE37-E470804D25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7" name="Freeform 10">
              <a:extLst>
                <a:ext uri="{FF2B5EF4-FFF2-40B4-BE49-F238E27FC236}">
                  <a16:creationId xmlns:a16="http://schemas.microsoft.com/office/drawing/2014/main" xmlns="" id="{81EA3E26-BFCD-4396-AE8A-2A9828BFFBA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8" name="Freeform 11">
              <a:extLst>
                <a:ext uri="{FF2B5EF4-FFF2-40B4-BE49-F238E27FC236}">
                  <a16:creationId xmlns:a16="http://schemas.microsoft.com/office/drawing/2014/main" xmlns="" id="{5F9BC582-73A6-4D8A-8738-E364764893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50" name="Rectangle 49">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Magnifying glass on clear background">
            <a:extLst>
              <a:ext uri="{FF2B5EF4-FFF2-40B4-BE49-F238E27FC236}">
                <a16:creationId xmlns:a16="http://schemas.microsoft.com/office/drawing/2014/main" xmlns="" id="{A30F88BD-327A-1AC3-320C-7569D0EC1FC2}"/>
              </a:ext>
            </a:extLst>
          </p:cNvPr>
          <p:cNvPicPr>
            <a:picLocks noGrp="1" noChangeAspect="1"/>
          </p:cNvPicPr>
          <p:nvPr>
            <p:ph sz="quarter" idx="4"/>
          </p:nvPr>
        </p:nvPicPr>
        <p:blipFill rotWithShape="1">
          <a:blip r:embed="rId2">
            <a:duotone>
              <a:schemeClr val="bg2">
                <a:shade val="45000"/>
                <a:satMod val="135000"/>
              </a:schemeClr>
              <a:prstClr val="white"/>
            </a:duotone>
            <a:alphaModFix amt="2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C3A63F0E-1F7C-BA1A-B445-2766BFC60FDE}"/>
              </a:ext>
            </a:extLst>
          </p:cNvPr>
          <p:cNvSpPr>
            <a:spLocks noGrp="1"/>
          </p:cNvSpPr>
          <p:nvPr>
            <p:ph type="title"/>
          </p:nvPr>
        </p:nvSpPr>
        <p:spPr>
          <a:xfrm>
            <a:off x="6092486" y="2048079"/>
            <a:ext cx="4294474" cy="3715005"/>
          </a:xfrm>
        </p:spPr>
        <p:txBody>
          <a:bodyPr vert="horz" lIns="91440" tIns="45720" rIns="91440" bIns="45720" rtlCol="0" anchor="ctr">
            <a:normAutofit/>
          </a:bodyPr>
          <a:lstStyle/>
          <a:p>
            <a:pPr algn="r"/>
            <a:r>
              <a:rPr lang="en-US" sz="4400" b="1" dirty="0">
                <a:latin typeface="Times New Roman"/>
                <a:cs typeface="Times New Roman"/>
              </a:rPr>
              <a:t>PROBLEM </a:t>
            </a:r>
            <a:br>
              <a:rPr lang="en-US" sz="4400" b="1" dirty="0">
                <a:latin typeface="Times New Roman"/>
                <a:cs typeface="Times New Roman"/>
              </a:rPr>
            </a:br>
            <a:r>
              <a:rPr lang="en-US" sz="4400" b="1" dirty="0">
                <a:latin typeface="Times New Roman"/>
                <a:cs typeface="Times New Roman"/>
              </a:rPr>
              <a:t>    DEFINITION</a:t>
            </a:r>
          </a:p>
        </p:txBody>
      </p:sp>
      <p:cxnSp>
        <p:nvCxnSpPr>
          <p:cNvPr id="52" name="Straight Connector 51">
            <a:extLst>
              <a:ext uri="{FF2B5EF4-FFF2-40B4-BE49-F238E27FC236}">
                <a16:creationId xmlns:a16="http://schemas.microsoft.com/office/drawing/2014/main" xmlns="" id="{3378FF8B-3743-48E1-88E3-F4CADB3DEC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xmlns="" id="{B991FAA8-D347-C849-6FC5-35795D016F59}"/>
              </a:ext>
            </a:extLst>
          </p:cNvPr>
          <p:cNvSpPr>
            <a:spLocks noGrp="1"/>
          </p:cNvSpPr>
          <p:nvPr>
            <p:ph type="body" sz="quarter" idx="3"/>
          </p:nvPr>
        </p:nvSpPr>
        <p:spPr>
          <a:xfrm>
            <a:off x="393561" y="495324"/>
            <a:ext cx="4535384" cy="5742211"/>
          </a:xfrm>
        </p:spPr>
        <p:txBody>
          <a:bodyPr vert="horz" lIns="91440" tIns="45720" rIns="91440" bIns="45720" rtlCol="0" anchor="ctr">
            <a:normAutofit/>
          </a:bodyPr>
          <a:lstStyle/>
          <a:p>
            <a:r>
              <a:rPr lang="en-US" sz="2000" dirty="0">
                <a:solidFill>
                  <a:schemeClr val="tx1"/>
                </a:solidFill>
              </a:rPr>
              <a:t>                 The problem is to develop a machine learning-based system for</a:t>
            </a:r>
            <a:endParaRPr lang="en-US" dirty="0">
              <a:solidFill>
                <a:schemeClr val="tx1"/>
              </a:solidFill>
            </a:endParaRPr>
          </a:p>
          <a:p>
            <a:r>
              <a:rPr lang="en-US" sz="2000" dirty="0">
                <a:solidFill>
                  <a:schemeClr val="tx1"/>
                </a:solidFill>
              </a:rPr>
              <a:t> real-time credit  card fraud detection.   </a:t>
            </a:r>
            <a:endParaRPr lang="en-US">
              <a:solidFill>
                <a:schemeClr val="tx1"/>
              </a:solidFill>
            </a:endParaRPr>
          </a:p>
          <a:p>
            <a:r>
              <a:rPr lang="en-US" sz="2000" dirty="0">
                <a:solidFill>
                  <a:schemeClr val="tx1"/>
                </a:solidFill>
              </a:rPr>
              <a:t>               The goal is to create a  solution   that     can     accurately identify    fraudulent     transactions</a:t>
            </a:r>
          </a:p>
          <a:p>
            <a:r>
              <a:rPr lang="en-US" sz="2000" dirty="0">
                <a:solidFill>
                  <a:schemeClr val="tx1"/>
                </a:solidFill>
              </a:rPr>
              <a:t> while minimizing false positives.</a:t>
            </a:r>
          </a:p>
          <a:p>
            <a:r>
              <a:rPr lang="en-US" sz="2000" dirty="0">
                <a:solidFill>
                  <a:schemeClr val="tx1"/>
                </a:solidFill>
              </a:rPr>
              <a:t>              This project involves data preprocessing, feature engineering, model  selection, training, and</a:t>
            </a:r>
          </a:p>
          <a:p>
            <a:r>
              <a:rPr lang="en-US" sz="2000" dirty="0">
                <a:solidFill>
                  <a:schemeClr val="tx1"/>
                </a:solidFill>
              </a:rPr>
              <a:t> evaluation to create a robust fraud detection systems</a:t>
            </a:r>
            <a:endParaRPr lang="en-US">
              <a:solidFill>
                <a:schemeClr val="tx1"/>
              </a:solidFill>
            </a:endParaRPr>
          </a:p>
        </p:txBody>
      </p:sp>
    </p:spTree>
    <p:extLst>
      <p:ext uri="{BB962C8B-B14F-4D97-AF65-F5344CB8AC3E}">
        <p14:creationId xmlns:p14="http://schemas.microsoft.com/office/powerpoint/2010/main" val="208174770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9448262-DB26-582E-4E4B-4B44077912F0}"/>
              </a:ext>
            </a:extLst>
          </p:cNvPr>
          <p:cNvSpPr>
            <a:spLocks noGrp="1"/>
          </p:cNvSpPr>
          <p:nvPr>
            <p:ph type="title"/>
          </p:nvPr>
        </p:nvSpPr>
        <p:spPr>
          <a:xfrm>
            <a:off x="1009859" y="355121"/>
            <a:ext cx="10493165" cy="1723845"/>
          </a:xfrm>
        </p:spPr>
        <p:txBody>
          <a:bodyPr anchor="b">
            <a:normAutofit/>
          </a:bodyPr>
          <a:lstStyle/>
          <a:p>
            <a:pPr algn="l"/>
            <a:r>
              <a:rPr lang="en-US" sz="4800" dirty="0">
                <a:latin typeface="Times New Roman"/>
                <a:cs typeface="Times New Roman"/>
              </a:rPr>
              <a:t>                What the Credit Card </a:t>
            </a:r>
            <a:br>
              <a:rPr lang="en-US" sz="4800" dirty="0">
                <a:latin typeface="Times New Roman"/>
                <a:cs typeface="Times New Roman"/>
              </a:rPr>
            </a:br>
            <a:r>
              <a:rPr lang="en-US" sz="4800" dirty="0">
                <a:latin typeface="Times New Roman"/>
                <a:cs typeface="Times New Roman"/>
              </a:rPr>
              <a:t>                   Fraud </a:t>
            </a:r>
            <a:r>
              <a:rPr lang="en-US" sz="4800" dirty="0" err="1">
                <a:latin typeface="Times New Roman"/>
                <a:cs typeface="Times New Roman"/>
              </a:rPr>
              <a:t>Dedection</a:t>
            </a:r>
            <a:r>
              <a:rPr lang="en-US" sz="4800" dirty="0">
                <a:latin typeface="Times New Roman"/>
                <a:cs typeface="Times New Roman"/>
              </a:rPr>
              <a:t>?</a:t>
            </a:r>
          </a:p>
        </p:txBody>
      </p:sp>
      <p:sp>
        <p:nvSpPr>
          <p:cNvPr id="3" name="Content Placeholder 2">
            <a:extLst>
              <a:ext uri="{FF2B5EF4-FFF2-40B4-BE49-F238E27FC236}">
                <a16:creationId xmlns:a16="http://schemas.microsoft.com/office/drawing/2014/main" xmlns="" id="{B839E6E6-5BD3-4A3A-1866-19848D9AF5AB}"/>
              </a:ext>
            </a:extLst>
          </p:cNvPr>
          <p:cNvSpPr>
            <a:spLocks noGrp="1"/>
          </p:cNvSpPr>
          <p:nvPr>
            <p:ph idx="1"/>
          </p:nvPr>
        </p:nvSpPr>
        <p:spPr>
          <a:xfrm>
            <a:off x="1269402" y="2666999"/>
            <a:ext cx="10233621" cy="3124201"/>
          </a:xfrm>
        </p:spPr>
        <p:txBody>
          <a:bodyPr anchor="t">
            <a:normAutofit/>
          </a:bodyPr>
          <a:lstStyle/>
          <a:p>
            <a:r>
              <a:rPr lang="en-US">
                <a:ea typeface="+mn-lt"/>
                <a:cs typeface="+mn-lt"/>
              </a:rPr>
              <a:t>Credit card fraud is the act of using another person’s credit card to make purchases or request cash advances without the cardholder’s knowledge or consent. </a:t>
            </a:r>
          </a:p>
          <a:p>
            <a:pPr>
              <a:buClr>
                <a:srgbClr val="1287C3"/>
              </a:buClr>
            </a:pPr>
            <a:r>
              <a:rPr lang="en-US">
                <a:ea typeface="+mn-lt"/>
                <a:cs typeface="+mn-lt"/>
              </a:rPr>
              <a:t>These criminals may obtain the card itself through physical theft, though increasingly fraudsters are leveraging digital means to steal the credit card number and accompanying personal information to make illicit transactions</a:t>
            </a:r>
            <a:endParaRPr lang="en-US"/>
          </a:p>
        </p:txBody>
      </p:sp>
    </p:spTree>
    <p:extLst>
      <p:ext uri="{BB962C8B-B14F-4D97-AF65-F5344CB8AC3E}">
        <p14:creationId xmlns:p14="http://schemas.microsoft.com/office/powerpoint/2010/main" val="373742964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10768DF-C795-EFB4-BFE2-21321D712321}"/>
              </a:ext>
            </a:extLst>
          </p:cNvPr>
          <p:cNvSpPr>
            <a:spLocks noGrp="1"/>
          </p:cNvSpPr>
          <p:nvPr>
            <p:ph type="title"/>
          </p:nvPr>
        </p:nvSpPr>
        <p:spPr>
          <a:xfrm>
            <a:off x="1484311" y="685800"/>
            <a:ext cx="10018713" cy="1206260"/>
          </a:xfrm>
        </p:spPr>
        <p:txBody>
          <a:bodyPr anchor="b">
            <a:normAutofit/>
          </a:bodyPr>
          <a:lstStyle/>
          <a:p>
            <a:pPr algn="l"/>
            <a:r>
              <a:rPr lang="en-US" sz="4800" b="1" dirty="0">
                <a:latin typeface="Times New Roman"/>
                <a:cs typeface="Times New Roman"/>
              </a:rPr>
              <a:t>         Types of credit card fraud</a:t>
            </a:r>
            <a:endParaRPr lang="en-US" sz="4800" dirty="0">
              <a:latin typeface="Times New Roman"/>
              <a:cs typeface="Times New Roman"/>
            </a:endParaRPr>
          </a:p>
        </p:txBody>
      </p:sp>
      <p:graphicFrame>
        <p:nvGraphicFramePr>
          <p:cNvPr id="57" name="Content Placeholder 2">
            <a:extLst>
              <a:ext uri="{FF2B5EF4-FFF2-40B4-BE49-F238E27FC236}">
                <a16:creationId xmlns:a16="http://schemas.microsoft.com/office/drawing/2014/main" xmlns="" id="{D2FE0CFD-33E9-D992-E9A1-0DD8078D580A}"/>
              </a:ext>
            </a:extLst>
          </p:cNvPr>
          <p:cNvGraphicFramePr>
            <a:graphicFrameLocks noGrp="1"/>
          </p:cNvGraphicFramePr>
          <p:nvPr>
            <p:ph idx="1"/>
          </p:nvPr>
        </p:nvGraphicFramePr>
        <p:xfrm>
          <a:off x="1269402" y="2666999"/>
          <a:ext cx="10233621"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756584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xmlns="" id="{08F94D66-27EC-4CB8-8226-D7F41C16186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23" name="Freeform 6">
              <a:extLst>
                <a:ext uri="{FF2B5EF4-FFF2-40B4-BE49-F238E27FC236}">
                  <a16:creationId xmlns:a16="http://schemas.microsoft.com/office/drawing/2014/main" xmlns="" id="{1A53964C-7D93-4C48-A4A6-C4C2C393C5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4" name="Freeform 7">
              <a:extLst>
                <a:ext uri="{FF2B5EF4-FFF2-40B4-BE49-F238E27FC236}">
                  <a16:creationId xmlns:a16="http://schemas.microsoft.com/office/drawing/2014/main" xmlns="" id="{9C944EEC-539E-4389-8785-58E65D04E8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5" name="Freeform 9">
              <a:extLst>
                <a:ext uri="{FF2B5EF4-FFF2-40B4-BE49-F238E27FC236}">
                  <a16:creationId xmlns:a16="http://schemas.microsoft.com/office/drawing/2014/main" xmlns="" id="{7836EB7E-895C-4D68-B92E-312B371CBD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6" name="Freeform 10">
              <a:extLst>
                <a:ext uri="{FF2B5EF4-FFF2-40B4-BE49-F238E27FC236}">
                  <a16:creationId xmlns:a16="http://schemas.microsoft.com/office/drawing/2014/main" xmlns="" id="{0F29242B-8CE7-4636-B326-4BEE42EB6D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7" name="Freeform 11">
              <a:extLst>
                <a:ext uri="{FF2B5EF4-FFF2-40B4-BE49-F238E27FC236}">
                  <a16:creationId xmlns:a16="http://schemas.microsoft.com/office/drawing/2014/main" xmlns="" id="{4D0B8E9A-7727-4AD9-974E-8815F0B20E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8" name="Freeform 12">
              <a:extLst>
                <a:ext uri="{FF2B5EF4-FFF2-40B4-BE49-F238E27FC236}">
                  <a16:creationId xmlns:a16="http://schemas.microsoft.com/office/drawing/2014/main" xmlns="" id="{1CD6C65C-71BE-4549-926A-1C1135FD06D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0" name="Rectangle 29">
            <a:extLst>
              <a:ext uri="{FF2B5EF4-FFF2-40B4-BE49-F238E27FC236}">
                <a16:creationId xmlns:a16="http://schemas.microsoft.com/office/drawing/2014/main" xmlns="" id="{F64080D6-34DE-4277-97CC-2FB3812846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nformation Technology Wallpapers (64+ pictures)">
            <a:extLst>
              <a:ext uri="{FF2B5EF4-FFF2-40B4-BE49-F238E27FC236}">
                <a16:creationId xmlns:a16="http://schemas.microsoft.com/office/drawing/2014/main" xmlns="" id="{6808D944-AE1B-FA81-08B7-66C03B7B1EF0}"/>
              </a:ext>
            </a:extLst>
          </p:cNvPr>
          <p:cNvPicPr>
            <a:picLocks noChangeAspect="1"/>
          </p:cNvPicPr>
          <p:nvPr/>
        </p:nvPicPr>
        <p:blipFill rotWithShape="1">
          <a:blip r:embed="rId2">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1318EFFB-B3CE-6BC6-D1C6-A3B8C944ABF8}"/>
              </a:ext>
            </a:extLst>
          </p:cNvPr>
          <p:cNvSpPr>
            <a:spLocks noGrp="1"/>
          </p:cNvSpPr>
          <p:nvPr>
            <p:ph type="title"/>
          </p:nvPr>
        </p:nvSpPr>
        <p:spPr>
          <a:xfrm>
            <a:off x="915571" y="1380068"/>
            <a:ext cx="10587452" cy="2616199"/>
          </a:xfrm>
        </p:spPr>
        <p:txBody>
          <a:bodyPr vert="horz" lIns="91440" tIns="45720" rIns="91440" bIns="45720" rtlCol="0" anchor="b">
            <a:normAutofit/>
          </a:bodyPr>
          <a:lstStyle/>
          <a:p>
            <a:r>
              <a:rPr lang="en-US" sz="8000" dirty="0"/>
              <a:t>DIFFERENT ANALYSIS </a:t>
            </a:r>
          </a:p>
        </p:txBody>
      </p:sp>
    </p:spTree>
    <p:extLst>
      <p:ext uri="{BB962C8B-B14F-4D97-AF65-F5344CB8AC3E}">
        <p14:creationId xmlns:p14="http://schemas.microsoft.com/office/powerpoint/2010/main" val="14907512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xmlns="" id="{F64080D6-34DE-4277-97CC-2FB3812846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03D3E18-DEC5-A873-29A6-43D474662BE9}"/>
              </a:ext>
            </a:extLst>
          </p:cNvPr>
          <p:cNvSpPr>
            <a:spLocks noGrp="1"/>
          </p:cNvSpPr>
          <p:nvPr>
            <p:ph type="ctrTitle"/>
          </p:nvPr>
        </p:nvSpPr>
        <p:spPr>
          <a:xfrm>
            <a:off x="872439" y="661201"/>
            <a:ext cx="10630584" cy="1049067"/>
          </a:xfrm>
        </p:spPr>
        <p:txBody>
          <a:bodyPr>
            <a:normAutofit/>
          </a:bodyPr>
          <a:lstStyle/>
          <a:p>
            <a:r>
              <a:rPr lang="en-US" sz="5000" b="1" dirty="0">
                <a:ea typeface="+mj-lt"/>
                <a:cs typeface="+mj-lt"/>
              </a:rPr>
              <a:t>Deep Learning for Fraud Detection    </a:t>
            </a:r>
            <a:endParaRPr lang="en-US" sz="5000" dirty="0"/>
          </a:p>
        </p:txBody>
      </p:sp>
      <p:sp>
        <p:nvSpPr>
          <p:cNvPr id="3" name="Subtitle 2">
            <a:extLst>
              <a:ext uri="{FF2B5EF4-FFF2-40B4-BE49-F238E27FC236}">
                <a16:creationId xmlns:a16="http://schemas.microsoft.com/office/drawing/2014/main" xmlns="" id="{E4CB6E12-6BBD-EED0-B0BB-F26E530C6395}"/>
              </a:ext>
            </a:extLst>
          </p:cNvPr>
          <p:cNvSpPr>
            <a:spLocks noGrp="1"/>
          </p:cNvSpPr>
          <p:nvPr>
            <p:ph type="subTitle" idx="1"/>
          </p:nvPr>
        </p:nvSpPr>
        <p:spPr>
          <a:xfrm>
            <a:off x="777265" y="2774193"/>
            <a:ext cx="10725757" cy="3415740"/>
          </a:xfrm>
        </p:spPr>
        <p:txBody>
          <a:bodyPr>
            <a:normAutofit/>
          </a:bodyPr>
          <a:lstStyle/>
          <a:p>
            <a:pPr algn="l"/>
            <a:r>
              <a:rPr lang="en-US" sz="2400" dirty="0">
                <a:solidFill>
                  <a:srgbClr val="D1D5DB"/>
                </a:solidFill>
                <a:latin typeface="Times New Roman"/>
                <a:ea typeface="+mn-lt"/>
                <a:cs typeface="+mn-lt"/>
              </a:rPr>
              <a:t>        Explore advanced neural network architectures like convolutional neural</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 networks (CNNs) and recurrent neural networks (RNNs) for more</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sophisticated  feature extraction and time series analysis.</a:t>
            </a:r>
            <a:endParaRPr lang="en-US" sz="2400" dirty="0">
              <a:latin typeface="Times New Roman"/>
              <a:cs typeface="Times New Roman"/>
            </a:endParaRPr>
          </a:p>
          <a:p>
            <a:pPr algn="l"/>
            <a:endParaRPr lang="en-US" sz="2400" dirty="0">
              <a:solidFill>
                <a:srgbClr val="D1D5DB"/>
              </a:solidFill>
              <a:latin typeface="Times New Roman"/>
              <a:cs typeface="Times New Roman"/>
            </a:endParaRPr>
          </a:p>
          <a:p>
            <a:pPr algn="l"/>
            <a:r>
              <a:rPr lang="en-US" sz="2400" dirty="0">
                <a:solidFill>
                  <a:srgbClr val="D1D5DB"/>
                </a:solidFill>
                <a:latin typeface="Times New Roman"/>
                <a:ea typeface="+mn-lt"/>
                <a:cs typeface="+mn-lt"/>
              </a:rPr>
              <a:t>        You can use deep learning models, such as a neural network, </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to capture complex patterns in the data.</a:t>
            </a:r>
            <a:endParaRPr lang="en-US" sz="2400">
              <a:latin typeface="Times New Roman"/>
              <a:cs typeface="Times New Roman"/>
            </a:endParaRPr>
          </a:p>
        </p:txBody>
      </p:sp>
    </p:spTree>
    <p:extLst>
      <p:ext uri="{BB962C8B-B14F-4D97-AF65-F5344CB8AC3E}">
        <p14:creationId xmlns:p14="http://schemas.microsoft.com/office/powerpoint/2010/main" val="326873022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xmlns="" id="{675B157A-751A-4B3B-84E6-DAD66F659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xmlns="" id="{FBC8EF01-693C-48AC-85A7-E9DECBCDB7D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xmlns="" id="{30EDCE19-50EA-40A6-B3FD-F9E1428EC3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xmlns="" id="{D9779685-78AD-4FDC-B564-5CBB8ACE9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xmlns="" id="{D23942F2-754F-44B1-B568-D445FBF76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xmlns="" id="{17E35955-774E-46C4-8A1C-AB1A0CB30E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xmlns="" id="{72DFC3FC-F4F4-4ACF-A597-4713DB6002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xmlns="" id="{F89BD807-BC67-40FF-8A0C-C7BA2CD2C4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xmlns="" id="{734F9891-918B-4907-B215-68406A700E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8B80BD0-AF25-1FAC-1D49-5DF125AC3F0F}"/>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r>
              <a:rPr lang="en-US" sz="2200" dirty="0"/>
              <a:t/>
            </a:r>
            <a:br>
              <a:rPr lang="en-US" sz="2200" dirty="0"/>
            </a:br>
            <a:r>
              <a:rPr lang="en-US" sz="2200" dirty="0"/>
              <a:t/>
            </a:r>
            <a:br>
              <a:rPr lang="en-US" sz="2200" dirty="0"/>
            </a:br>
            <a:r>
              <a:rPr lang="en-US" sz="2200" dirty="0"/>
              <a:t>from </a:t>
            </a:r>
            <a:r>
              <a:rPr lang="en-US" sz="2200" dirty="0" err="1"/>
              <a:t>tensorflow.keras.models</a:t>
            </a:r>
            <a:r>
              <a:rPr lang="en-US" sz="2200" dirty="0"/>
              <a:t> import Sequential</a:t>
            </a:r>
            <a:br>
              <a:rPr lang="en-US" sz="2200" dirty="0"/>
            </a:br>
            <a:r>
              <a:rPr lang="en-US" sz="2200" dirty="0"/>
              <a:t> from </a:t>
            </a:r>
            <a:r>
              <a:rPr lang="en-US" sz="2200" dirty="0" err="1"/>
              <a:t>tensorflow.keras.layers</a:t>
            </a:r>
            <a:r>
              <a:rPr lang="en-US" sz="2200" dirty="0"/>
              <a:t> import Dense </a:t>
            </a:r>
            <a:br>
              <a:rPr lang="en-US" sz="2200" dirty="0"/>
            </a:br>
            <a:r>
              <a:rPr lang="en-US" sz="2200" dirty="0"/>
              <a:t>model = Sequential([</a:t>
            </a:r>
            <a:br>
              <a:rPr lang="en-US" sz="2200" dirty="0"/>
            </a:br>
            <a:r>
              <a:rPr lang="en-US" sz="2200" dirty="0"/>
              <a:t>                       Dense(128, </a:t>
            </a:r>
            <a:r>
              <a:rPr lang="en-US" sz="2200" dirty="0" err="1"/>
              <a:t>input_dim</a:t>
            </a:r>
            <a:r>
              <a:rPr lang="en-US" sz="2200" dirty="0"/>
              <a:t>=</a:t>
            </a:r>
            <a:r>
              <a:rPr lang="en-US" sz="2200" dirty="0" err="1"/>
              <a:t>X_train.shape</a:t>
            </a:r>
            <a:r>
              <a:rPr lang="en-US" sz="2200" dirty="0"/>
              <a:t>[1], activation='</a:t>
            </a:r>
            <a:r>
              <a:rPr lang="en-US" sz="2200" dirty="0" err="1"/>
              <a:t>relu</a:t>
            </a:r>
            <a:r>
              <a:rPr lang="en-US" sz="2200" dirty="0"/>
              <a:t>'),</a:t>
            </a:r>
            <a:br>
              <a:rPr lang="en-US" sz="2200" dirty="0"/>
            </a:br>
            <a:r>
              <a:rPr lang="en-US" sz="2200" dirty="0"/>
              <a:t>                       Dense(64, activation='</a:t>
            </a:r>
            <a:r>
              <a:rPr lang="en-US" sz="2200" dirty="0" err="1"/>
              <a:t>relu</a:t>
            </a:r>
            <a:r>
              <a:rPr lang="en-US" sz="2200" dirty="0"/>
              <a:t>'),</a:t>
            </a:r>
            <a:br>
              <a:rPr lang="en-US" sz="2200" dirty="0"/>
            </a:br>
            <a:r>
              <a:rPr lang="en-US" sz="2200" dirty="0"/>
              <a:t>                       Dense(1, activation='sigmoid') ]) </a:t>
            </a:r>
            <a:br>
              <a:rPr lang="en-US" sz="2200" dirty="0"/>
            </a:br>
            <a:r>
              <a:rPr lang="en-US" sz="2200" dirty="0" err="1"/>
              <a:t>model.compile</a:t>
            </a:r>
            <a:r>
              <a:rPr lang="en-US" sz="2200" dirty="0"/>
              <a:t>(optimizer='</a:t>
            </a:r>
            <a:r>
              <a:rPr lang="en-US" sz="2200" dirty="0" err="1"/>
              <a:t>adam</a:t>
            </a:r>
            <a:r>
              <a:rPr lang="en-US" sz="2200" dirty="0"/>
              <a:t>', loss='</a:t>
            </a:r>
            <a:r>
              <a:rPr lang="en-US" sz="2200" dirty="0" err="1"/>
              <a:t>binary_crossentropy</a:t>
            </a:r>
            <a:r>
              <a:rPr lang="en-US" sz="2200" dirty="0"/>
              <a:t>', metrics['accuracy'])</a:t>
            </a:r>
            <a:br>
              <a:rPr lang="en-US" sz="2200" dirty="0"/>
            </a:br>
            <a:r>
              <a:rPr lang="en-US" sz="2200" dirty="0"/>
              <a:t> </a:t>
            </a:r>
            <a:r>
              <a:rPr lang="en-US" sz="2200" dirty="0" err="1"/>
              <a:t>model.fit</a:t>
            </a:r>
            <a:r>
              <a:rPr lang="en-US" sz="2200" dirty="0"/>
              <a:t>(</a:t>
            </a:r>
            <a:r>
              <a:rPr lang="en-US" sz="2200" dirty="0" err="1"/>
              <a:t>X_train</a:t>
            </a:r>
            <a:r>
              <a:rPr lang="en-US" sz="2200" dirty="0"/>
              <a:t>, </a:t>
            </a:r>
            <a:r>
              <a:rPr lang="en-US" sz="2200" dirty="0" err="1"/>
              <a:t>y_train</a:t>
            </a:r>
            <a:r>
              <a:rPr lang="en-US" sz="2200" dirty="0"/>
              <a:t>, epochs=10, </a:t>
            </a:r>
            <a:r>
              <a:rPr lang="en-US" sz="2200" dirty="0" err="1"/>
              <a:t>batch_size</a:t>
            </a:r>
            <a:r>
              <a:rPr lang="en-US" sz="2200" dirty="0"/>
              <a:t>=32)</a:t>
            </a:r>
          </a:p>
        </p:txBody>
      </p:sp>
      <p:cxnSp>
        <p:nvCxnSpPr>
          <p:cNvPr id="52" name="Straight Connector 51">
            <a:extLst>
              <a:ext uri="{FF2B5EF4-FFF2-40B4-BE49-F238E27FC236}">
                <a16:creationId xmlns:a16="http://schemas.microsoft.com/office/drawing/2014/main" xmlns="" id="{ABE42DBE-98BB-40FC-9C91-3BCB67F838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7D1BCD67-5809-2223-1BD7-C8C37622A811}"/>
              </a:ext>
            </a:extLst>
          </p:cNvPr>
          <p:cNvSpPr txBox="1"/>
          <p:nvPr/>
        </p:nvSpPr>
        <p:spPr>
          <a:xfrm>
            <a:off x="1331344" y="2941608"/>
            <a:ext cx="29444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Times New Roman"/>
                <a:cs typeface="Times New Roman"/>
              </a:rPr>
              <a:t>PROGRAM</a:t>
            </a:r>
          </a:p>
        </p:txBody>
      </p:sp>
    </p:spTree>
    <p:extLst>
      <p:ext uri="{BB962C8B-B14F-4D97-AF65-F5344CB8AC3E}">
        <p14:creationId xmlns:p14="http://schemas.microsoft.com/office/powerpoint/2010/main" val="37194768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office theme</Template>
  <TotalTime>12</TotalTime>
  <Words>196</Words>
  <Application>Microsoft Office PowerPoint</Application>
  <PresentationFormat>Custom</PresentationFormat>
  <Paragraphs>113</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Parallax</vt:lpstr>
      <vt:lpstr>APPLIED  DATA  SCIENCE</vt:lpstr>
      <vt:lpstr>CREDIT CARD FRAUD DEDECTION</vt:lpstr>
      <vt:lpstr>INTRODUCTION</vt:lpstr>
      <vt:lpstr>PROBLEM      DEFINITION</vt:lpstr>
      <vt:lpstr>                What the Credit Card                     Fraud Dedection?</vt:lpstr>
      <vt:lpstr>         Types of credit card fraud</vt:lpstr>
      <vt:lpstr>DIFFERENT ANALYSIS </vt:lpstr>
      <vt:lpstr>Deep Learning for Fraud Detection    </vt:lpstr>
      <vt:lpstr>  from tensorflow.keras.models import Sequential  from tensorflow.keras.layers import Dense  model = Sequential([                        Dense(128, input_dim=X_train.shape[1], activation='relu'),                        Dense(64, activation='relu'),                        Dense(1, activation='sigmoid') ])  model.compile(optimizer='adam', loss='binary_crossentropy', metrics['accuracy'])  model.fit(X_train, y_train, epochs=10, batch_size=32)</vt:lpstr>
      <vt:lpstr>Real-time Monitoring</vt:lpstr>
      <vt:lpstr>PowerPoint Presentation</vt:lpstr>
      <vt:lpstr> IMPLANCED  DATA HANDLNG </vt:lpstr>
      <vt:lpstr>  from imblearn.over_sampling  import SMOTE sm = SMOTE(sampling_strategy=0.5) X_resampled, y_resampled = sm.fit_resample(X_train, y_train) # Train the model with the resampled data model.fit(X_resampled, y_resampled)</vt:lpstr>
      <vt:lpstr>        Descriptive Analytics</vt:lpstr>
      <vt:lpstr>PROGRAM </vt:lpstr>
      <vt:lpstr>Anomaly Detection</vt:lpstr>
      <vt:lpstr>  from sklearn.ensemble  import IsolationForest  clf = IsolationForest(contamination=0.05)  clf.fit(X)  # X is your transaction data predictions = clf.predict(X)</vt:lpstr>
      <vt:lpstr>Predictive Analytics</vt:lpstr>
      <vt:lpstr>Program:   from sklearn.model_selection import train_test_split  from sklearn.linear_model import LogisticRegression  from sklearn.metrics import accuracy_score,  confusion_matrix X_train,  X_test, y_train, y_test = train_test_split(X, y, test_size=0.2)  model = LogisticRegression() model.fit(X_train, y_train)  predictions = model.predict(X_test)  accuracy = accuracy_score(y_test, predictions)  cm = confusion_matrix(y_test, predictions)</vt:lpstr>
      <vt:lpstr>Rule-Based System</vt:lpstr>
      <vt:lpstr>Program:  def rule_based_fraud_detection(transaction): if transaction['amount'] &gt; 1000 and  transaction['location'] not in trusted_locations:  return "Fraudulent" else:  return "Legitimate" result = rule_based_fraud_detection(transaction_data)</vt:lpstr>
      <vt:lpstr>Unsupervised Learning  (K-Means Clustering)</vt:lpstr>
      <vt:lpstr>PROGRAM</vt:lpstr>
      <vt:lpstr>Deep Learning (Using TensorFlow and Keras)</vt:lpstr>
      <vt:lpstr>  PROGRAM:        from tensorflow.keras.models import Sequential       from tensorflow.keras.layers import Dense        model = Sequential() model.add(Dense(64,        input_dim=features, activation='relu'))       model.add(Dense(1, activation='sigmoid'))                     model.compile(loss='binary_crossentropy',        optimizer='adam')         model.fit(X_train, y_train, epochs=10)        predictions = model.predict(X_test)</vt:lpstr>
      <vt:lpstr>Network Analysis:</vt:lpstr>
      <vt:lpstr>Time Series Analysis</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1391</cp:revision>
  <dcterms:created xsi:type="dcterms:W3CDTF">2023-10-15T17:37:11Z</dcterms:created>
  <dcterms:modified xsi:type="dcterms:W3CDTF">2023-10-17T07:13:57Z</dcterms:modified>
</cp:coreProperties>
</file>